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1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</p:sldMasterIdLst>
  <p:notesMasterIdLst>
    <p:notesMasterId r:id="rId17"/>
  </p:notesMasterIdLst>
  <p:sldIdLst>
    <p:sldId id="264" r:id="rId11"/>
    <p:sldId id="258" r:id="rId12"/>
    <p:sldId id="259" r:id="rId13"/>
    <p:sldId id="260" r:id="rId14"/>
    <p:sldId id="26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480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98319-6FDB-48C2-98F5-4140E27E6F1D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5A124-E0FD-4168-B796-A3080915B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9108867-F522-4370-8577-7D4300236689}" type="slidenum">
              <a:rPr lang="en-US" altLang="en-US">
                <a:ea typeface="Microsoft YaHei" charset="-122"/>
              </a:rPr>
              <a:pPr/>
              <a:t>2</a:t>
            </a:fld>
            <a:endParaRPr lang="en-US" altLang="en-US">
              <a:ea typeface="Microsoft YaHei" charset="-122"/>
            </a:endParaRPr>
          </a:p>
        </p:txBody>
      </p:sp>
      <p:sp>
        <p:nvSpPr>
          <p:cNvPr id="143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5240D7A-E527-4B50-921A-454E4CC87EFB}" type="slidenum">
              <a:rPr lang="en-US" altLang="en-US">
                <a:ea typeface="Microsoft YaHei" charset="-122"/>
              </a:rPr>
              <a:pPr/>
              <a:t>3</a:t>
            </a:fld>
            <a:endParaRPr lang="en-US" altLang="en-US">
              <a:ea typeface="Microsoft YaHei" charset="-122"/>
            </a:endParaRPr>
          </a:p>
        </p:txBody>
      </p:sp>
      <p:sp>
        <p:nvSpPr>
          <p:cNvPr id="1536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0AD4916-4298-4BCC-B6D3-BAF179EA9FB7}" type="slidenum">
              <a:rPr lang="en-US" altLang="en-US">
                <a:ea typeface="Microsoft YaHei" charset="-122"/>
              </a:rPr>
              <a:pPr/>
              <a:t>4</a:t>
            </a:fld>
            <a:endParaRPr lang="en-US" altLang="en-US">
              <a:ea typeface="Microsoft YaHei" charset="-122"/>
            </a:endParaRPr>
          </a:p>
        </p:txBody>
      </p:sp>
      <p:sp>
        <p:nvSpPr>
          <p:cNvPr id="163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n-US" sz="1200">
                <a:solidFill>
                  <a:srgbClr val="000000"/>
                </a:solidFill>
              </a:rPr>
              <a:t>Remind participants about Body Project’s involvement in developing the Activity Packs from Session 2</a:t>
            </a: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FC7D945-71F8-420E-AD3B-AC78EE6537AF}" type="slidenum">
              <a:rPr lang="en-GB" altLang="en-US" sz="1200">
                <a:solidFill>
                  <a:srgbClr val="000000"/>
                </a:solidFill>
                <a:ea typeface="MS PGothic" pitchFamily="32" charset="-128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en-GB" altLang="en-US" sz="1200">
              <a:solidFill>
                <a:srgbClr val="000000"/>
              </a:solidFill>
              <a:ea typeface="MS PGothic" pitchFamily="3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36D6A2F-EF10-464B-8C91-0A88C337FA02}" type="slidenum">
              <a:rPr lang="en-US" altLang="en-US">
                <a:ea typeface="Microsoft YaHei" charset="-122"/>
              </a:rPr>
              <a:pPr/>
              <a:t>5</a:t>
            </a:fld>
            <a:endParaRPr lang="en-US" altLang="en-US">
              <a:ea typeface="Microsoft YaHei" charset="-122"/>
            </a:endParaRPr>
          </a:p>
        </p:txBody>
      </p:sp>
      <p:sp>
        <p:nvSpPr>
          <p:cNvPr id="174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741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168275" indent="-168275">
              <a:buFont typeface="Calibri" pitchFamily="32" charset="0"/>
              <a:buChar char="-"/>
              <a:tabLst>
                <a:tab pos="168275" algn="l"/>
                <a:tab pos="615950" algn="l"/>
                <a:tab pos="1065213" algn="l"/>
                <a:tab pos="1514475" algn="l"/>
                <a:tab pos="1963738" algn="l"/>
                <a:tab pos="2413000" algn="l"/>
                <a:tab pos="2862263" algn="l"/>
                <a:tab pos="3311525" algn="l"/>
                <a:tab pos="3760788" algn="l"/>
                <a:tab pos="4210050" algn="l"/>
                <a:tab pos="4659313" algn="l"/>
                <a:tab pos="5108575" algn="l"/>
                <a:tab pos="5557838" algn="l"/>
                <a:tab pos="6007100" algn="l"/>
                <a:tab pos="6456363" algn="l"/>
                <a:tab pos="6905625" algn="l"/>
                <a:tab pos="7354888" algn="l"/>
                <a:tab pos="7804150" algn="l"/>
                <a:tab pos="8253413" algn="l"/>
                <a:tab pos="8702675" algn="l"/>
                <a:tab pos="9151938" algn="l"/>
              </a:tabLst>
            </a:pPr>
            <a:r>
              <a:rPr lang="en-GB" altLang="en-US" sz="1200">
                <a:solidFill>
                  <a:srgbClr val="000000"/>
                </a:solidFill>
              </a:rPr>
              <a:t>Creates a space for learning to sink in.</a:t>
            </a:r>
          </a:p>
          <a:p>
            <a:pPr marL="168275" indent="-168275">
              <a:buFont typeface="Calibri" pitchFamily="32" charset="0"/>
              <a:buChar char="-"/>
              <a:tabLst>
                <a:tab pos="168275" algn="l"/>
                <a:tab pos="615950" algn="l"/>
                <a:tab pos="1065213" algn="l"/>
                <a:tab pos="1514475" algn="l"/>
                <a:tab pos="1963738" algn="l"/>
                <a:tab pos="2413000" algn="l"/>
                <a:tab pos="2862263" algn="l"/>
                <a:tab pos="3311525" algn="l"/>
                <a:tab pos="3760788" algn="l"/>
                <a:tab pos="4210050" algn="l"/>
                <a:tab pos="4659313" algn="l"/>
                <a:tab pos="5108575" algn="l"/>
                <a:tab pos="5557838" algn="l"/>
                <a:tab pos="6007100" algn="l"/>
                <a:tab pos="6456363" algn="l"/>
                <a:tab pos="6905625" algn="l"/>
                <a:tab pos="7354888" algn="l"/>
                <a:tab pos="7804150" algn="l"/>
                <a:tab pos="8253413" algn="l"/>
                <a:tab pos="8702675" algn="l"/>
                <a:tab pos="9151938" algn="l"/>
              </a:tabLst>
            </a:pPr>
            <a:r>
              <a:rPr lang="en-GB" altLang="en-US" sz="1200">
                <a:solidFill>
                  <a:srgbClr val="000000"/>
                </a:solidFill>
              </a:rPr>
              <a:t>It is important to have this break between sessions. </a:t>
            </a:r>
          </a:p>
          <a:p>
            <a:pPr marL="168275" indent="-168275">
              <a:buFont typeface="Calibri" pitchFamily="32" charset="0"/>
              <a:buChar char="-"/>
              <a:tabLst>
                <a:tab pos="168275" algn="l"/>
                <a:tab pos="615950" algn="l"/>
                <a:tab pos="1065213" algn="l"/>
                <a:tab pos="1514475" algn="l"/>
                <a:tab pos="1963738" algn="l"/>
                <a:tab pos="2413000" algn="l"/>
                <a:tab pos="2862263" algn="l"/>
                <a:tab pos="3311525" algn="l"/>
                <a:tab pos="3760788" algn="l"/>
                <a:tab pos="4210050" algn="l"/>
                <a:tab pos="4659313" algn="l"/>
                <a:tab pos="5108575" algn="l"/>
                <a:tab pos="5557838" algn="l"/>
                <a:tab pos="6007100" algn="l"/>
                <a:tab pos="6456363" algn="l"/>
                <a:tab pos="6905625" algn="l"/>
                <a:tab pos="7354888" algn="l"/>
                <a:tab pos="7804150" algn="l"/>
                <a:tab pos="8253413" algn="l"/>
                <a:tab pos="8702675" algn="l"/>
                <a:tab pos="9151938" algn="l"/>
              </a:tabLst>
            </a:pPr>
            <a:r>
              <a:rPr lang="en-GB" altLang="en-US" sz="1200">
                <a:solidFill>
                  <a:srgbClr val="000000"/>
                </a:solidFill>
              </a:rPr>
              <a:t>Will prepare them for their Take Action project. </a:t>
            </a:r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29BAF65D-1561-4C29-A578-9A921519C26D}" type="slidenum">
              <a:rPr lang="en-GB" altLang="en-US" sz="1200">
                <a:solidFill>
                  <a:srgbClr val="000000"/>
                </a:solidFill>
                <a:ea typeface="MS PGothic" pitchFamily="32" charset="-128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en-GB" altLang="en-US" sz="1200">
              <a:solidFill>
                <a:srgbClr val="000000"/>
              </a:solidFill>
              <a:ea typeface="MS PGothic" pitchFamily="3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31A15-A1CF-4E18-B9C4-B7AD69DD3B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1CB0F-A329-43D4-A41D-37F3B4CED8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248BD-4213-45ED-8C9E-17E18C05966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AE2B7-93D6-40E7-9D7F-D743C9299D2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955F5-6319-44E7-8194-2F21E4E210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C370C-E420-4181-949C-AEB8CB437AF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7D1D0-40FF-450C-A290-9D8B5E0E148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0F39D-4BA2-4267-B448-B2274A19361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BC80D-A7FC-469F-97E2-7C4365A831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DEE24-EA39-4A7F-86F7-3F1048C119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D6EA5-08F7-4BCA-A867-2975D0E9A41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6"/>
          <p:cNvSpPr/>
          <p:nvPr userDrawn="1"/>
        </p:nvSpPr>
        <p:spPr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5" name="Bild 8" descr="Partnership logo+Claim.ai"/>
          <p:cNvPicPr>
            <a:picLocks noChangeAspect="1"/>
          </p:cNvPicPr>
          <p:nvPr userDrawn="1"/>
        </p:nvPicPr>
        <p:blipFill>
          <a:blip r:embed="rId2"/>
          <a:srcRect l="38326" t="35284" r="37843" b="36792"/>
          <a:stretch>
            <a:fillRect/>
          </a:stretch>
        </p:blipFill>
        <p:spPr bwMode="auto">
          <a:xfrm>
            <a:off x="7007225" y="5094288"/>
            <a:ext cx="1843088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457" y="3074216"/>
            <a:ext cx="8229600" cy="1490673"/>
          </a:xfrm>
        </p:spPr>
        <p:txBody>
          <a:bodyPr anchor="t">
            <a:noAutofit/>
          </a:bodyPr>
          <a:lstStyle>
            <a:lvl1pPr algn="l">
              <a:defRPr sz="53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557980" y="2831332"/>
            <a:ext cx="3696092" cy="1288741"/>
          </a:xfrm>
        </p:spPr>
        <p:txBody>
          <a:bodyPr>
            <a:normAutofit/>
          </a:bodyPr>
          <a:lstStyle>
            <a:lvl1pPr marL="0" indent="0">
              <a:buNone/>
              <a:defRPr sz="1300" b="0" i="0" baseline="0">
                <a:solidFill>
                  <a:srgbClr val="5B414D"/>
                </a:solidFill>
                <a:latin typeface="Chalkduster"/>
                <a:cs typeface="Chalkduster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7"/>
          <p:cNvSpPr/>
          <p:nvPr userDrawn="1"/>
        </p:nvSpPr>
        <p:spPr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" name="Foliennummernplatzhalter 5"/>
          <p:cNvSpPr txBox="1">
            <a:spLocks/>
          </p:cNvSpPr>
          <p:nvPr userDrawn="1"/>
        </p:nvSpPr>
        <p:spPr>
          <a:xfrm>
            <a:off x="7793038" y="6337300"/>
            <a:ext cx="1084262" cy="365125"/>
          </a:xfrm>
          <a:prstGeom prst="rect">
            <a:avLst/>
          </a:prstGeom>
        </p:spPr>
        <p:txBody>
          <a:bodyPr anchor="ctr"/>
          <a:lstStyle/>
          <a:p>
            <a:pPr algn="r"/>
            <a:r>
              <a:rPr lang="en-US" sz="800">
                <a:solidFill>
                  <a:srgbClr val="5B414D"/>
                </a:solidFill>
                <a:latin typeface="Chalkduster" pitchFamily="-84" charset="0"/>
              </a:rPr>
              <a:t>page </a:t>
            </a:r>
            <a:fld id="{94F8B864-ACE2-487F-BE9C-E5706E9FDB97}" type="slidenum">
              <a:rPr lang="en-US" sz="800">
                <a:solidFill>
                  <a:srgbClr val="5B414D"/>
                </a:solidFill>
                <a:latin typeface="Chalkduster" pitchFamily="-84" charset="0"/>
              </a:rPr>
              <a:pPr algn="r"/>
              <a:t>‹#›</a:t>
            </a:fld>
            <a:endParaRPr lang="en-US" sz="800">
              <a:solidFill>
                <a:srgbClr val="5B414D"/>
              </a:solidFill>
              <a:latin typeface="Chalkduster" pitchFamily="-84" charset="0"/>
            </a:endParaRPr>
          </a:p>
        </p:txBody>
      </p:sp>
      <p:pic>
        <p:nvPicPr>
          <p:cNvPr id="5" name="Bild 8" descr="WAGGGS+Dove_logo_negativ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66063" y="304800"/>
            <a:ext cx="969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457" y="3637746"/>
            <a:ext cx="8229600" cy="882750"/>
          </a:xfrm>
        </p:spPr>
        <p:txBody>
          <a:bodyPr anchor="t">
            <a:noAutofit/>
          </a:bodyPr>
          <a:lstStyle>
            <a:lvl1pPr algn="l">
              <a:defRPr sz="5500" b="0" i="0">
                <a:solidFill>
                  <a:srgbClr val="4680B3"/>
                </a:solidFill>
                <a:latin typeface="Aachen Bold BT"/>
                <a:cs typeface="Aachen Bold B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  <a:latin typeface="Calibri" pitchFamily="32" charset="0"/>
                <a:ea typeface="+mn-ea"/>
                <a:cs typeface="Arial" charset="0"/>
              </a:defRPr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  <a:latin typeface="Calibri" pitchFamily="32" charset="0"/>
                <a:ea typeface="+mn-ea"/>
                <a:cs typeface="Arial" charset="0"/>
              </a:defRPr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13"/>
          <a:srcRect l="38326" t="35284" r="37843" b="36795"/>
          <a:stretch>
            <a:fillRect/>
          </a:stretch>
        </p:blipFill>
        <p:spPr bwMode="auto">
          <a:xfrm>
            <a:off x="7007225" y="5094288"/>
            <a:ext cx="1843088" cy="1525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C2D5C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793038" y="6337300"/>
            <a:ext cx="10842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  <a:defRPr/>
            </a:pPr>
            <a:r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t>page </a:t>
            </a:r>
            <a:fld id="{4A22C48E-D3B5-466B-A1F0-40C654BA239F}" type="slidenum"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pPr algn="r">
                <a:buClrTx/>
                <a:buFontTx/>
                <a:buNone/>
                <a:defRPr/>
              </a:pPr>
              <a:t>‹#›</a:t>
            </a:fld>
            <a:endParaRPr lang="en-US" altLang="en-US" sz="800" smtClean="0">
              <a:solidFill>
                <a:srgbClr val="5B414D"/>
              </a:solidFill>
              <a:latin typeface="Chalkduster" charset="0"/>
              <a:ea typeface="MS PGothic" pitchFamily="32" charset="-128"/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63650" y="1681163"/>
            <a:ext cx="598488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23225" y="395288"/>
            <a:ext cx="833438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C2D5C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793038" y="6337300"/>
            <a:ext cx="10842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  <a:defRPr/>
            </a:pPr>
            <a:r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t>page </a:t>
            </a:r>
            <a:fld id="{176D553B-7E84-4C1A-82E4-C6AF4A051695}" type="slidenum"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pPr algn="r">
                <a:buClrTx/>
                <a:buFontTx/>
                <a:buNone/>
                <a:defRPr/>
              </a:pPr>
              <a:t>‹#›</a:t>
            </a:fld>
            <a:endParaRPr lang="en-US" altLang="en-US" sz="800" smtClean="0">
              <a:solidFill>
                <a:srgbClr val="5B414D"/>
              </a:solidFill>
              <a:latin typeface="Chalkduster" charset="0"/>
              <a:ea typeface="MS PGothic" pitchFamily="32" charset="-128"/>
            </a:endParaRP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023225" y="395288"/>
            <a:ext cx="833438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altLang="en-US" smtClean="0">
                <a:solidFill>
                  <a:srgbClr val="FFFFFF"/>
                </a:solidFill>
                <a:ea typeface="+mn-ea"/>
              </a:rPr>
              <a:t>    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793038" y="6337300"/>
            <a:ext cx="10842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  <a:defRPr/>
            </a:pPr>
            <a:r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t>page </a:t>
            </a:r>
            <a:fld id="{7BACE3E6-48AB-42D1-9093-8EC65EEA4DC3}" type="slidenum"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pPr algn="r">
                <a:buClrTx/>
                <a:buFontTx/>
                <a:buNone/>
                <a:defRPr/>
              </a:pPr>
              <a:t>‹#›</a:t>
            </a:fld>
            <a:endParaRPr lang="en-US" altLang="en-US" sz="800" smtClean="0">
              <a:solidFill>
                <a:srgbClr val="5B414D"/>
              </a:solidFill>
              <a:latin typeface="Chalkduster" charset="0"/>
              <a:ea typeface="MS PGothic" pitchFamily="32" charset="-128"/>
            </a:endParaRP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66063" y="304800"/>
            <a:ext cx="969962" cy="50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4102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13"/>
          <a:srcRect l="38326" t="35284" r="37843" b="36795"/>
          <a:stretch>
            <a:fillRect/>
          </a:stretch>
        </p:blipFill>
        <p:spPr bwMode="auto">
          <a:xfrm>
            <a:off x="7007225" y="5094288"/>
            <a:ext cx="1843088" cy="1525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  <a:latin typeface="Calibri" pitchFamily="32" charset="0"/>
                <a:ea typeface="+mn-ea"/>
                <a:cs typeface="Arial" charset="0"/>
              </a:defRPr>
            </a:lvl1pPr>
          </a:lstStyle>
          <a:p>
            <a:fld id="{D71AF3A2-6A67-4522-A2FA-857FDCDEB670}" type="datetimeFigureOut">
              <a:rPr lang="en-US" smtClean="0"/>
              <a:pPr/>
              <a:t>22-Apr-15</a:t>
            </a:fld>
            <a:endParaRPr 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  <a:latin typeface="Calibri" pitchFamily="32" charset="0"/>
                <a:ea typeface="+mn-ea"/>
                <a:cs typeface="Arial" charset="0"/>
              </a:defRPr>
            </a:lvl1pPr>
          </a:lstStyle>
          <a:p>
            <a:fld id="{618330C8-6CE3-40F8-A2A7-B5649FB918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C2D5C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793038" y="6337300"/>
            <a:ext cx="10842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  <a:defRPr/>
            </a:pPr>
            <a:r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t>page </a:t>
            </a:r>
            <a:fld id="{4A22C48E-D3B5-466B-A1F0-40C654BA239F}" type="slidenum"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pPr algn="r">
                <a:buClrTx/>
                <a:buFontTx/>
                <a:buNone/>
                <a:defRPr/>
              </a:pPr>
              <a:t>‹#›</a:t>
            </a:fld>
            <a:endParaRPr lang="en-US" altLang="en-US" sz="800" smtClean="0">
              <a:solidFill>
                <a:srgbClr val="5B414D"/>
              </a:solidFill>
              <a:latin typeface="Chalkduster" charset="0"/>
              <a:ea typeface="MS PGothic" pitchFamily="32" charset="-128"/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63650" y="1681163"/>
            <a:ext cx="598488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23225" y="395288"/>
            <a:ext cx="833438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0"/>
            <a:ext cx="9144000" cy="1047750"/>
          </a:xfrm>
          <a:prstGeom prst="rect">
            <a:avLst/>
          </a:prstGeom>
          <a:solidFill>
            <a:srgbClr val="C2D5C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793038" y="6337300"/>
            <a:ext cx="10842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  <a:defRPr/>
            </a:pPr>
            <a:r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t>page </a:t>
            </a:r>
            <a:fld id="{176D553B-7E84-4C1A-82E4-C6AF4A051695}" type="slidenum"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pPr algn="r">
                <a:buClrTx/>
                <a:buFontTx/>
                <a:buNone/>
                <a:defRPr/>
              </a:pPr>
              <a:t>‹#›</a:t>
            </a:fld>
            <a:endParaRPr lang="en-US" altLang="en-US" sz="800" smtClean="0">
              <a:solidFill>
                <a:srgbClr val="5B414D"/>
              </a:solidFill>
              <a:latin typeface="Chalkduster" charset="0"/>
              <a:ea typeface="MS PGothic" pitchFamily="32" charset="-128"/>
            </a:endParaRP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023225" y="395288"/>
            <a:ext cx="833438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81" r:id="rId12"/>
    <p:sldLayoutId id="2147483787" r:id="rId13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816475"/>
          </a:xfrm>
          <a:prstGeom prst="rect">
            <a:avLst/>
          </a:prstGeom>
          <a:solidFill>
            <a:srgbClr val="C2D5C3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altLang="en-US" smtClean="0">
                <a:solidFill>
                  <a:srgbClr val="FFFFFF"/>
                </a:solidFill>
                <a:ea typeface="+mn-ea"/>
              </a:rPr>
              <a:t>    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793038" y="6337300"/>
            <a:ext cx="10842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>
              <a:buClrTx/>
              <a:buFontTx/>
              <a:buNone/>
              <a:defRPr/>
            </a:pPr>
            <a:r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t>page </a:t>
            </a:r>
            <a:fld id="{7BACE3E6-48AB-42D1-9093-8EC65EEA4DC3}" type="slidenum">
              <a:rPr lang="en-US" altLang="en-US" sz="800" smtClean="0">
                <a:solidFill>
                  <a:srgbClr val="5B414D"/>
                </a:solidFill>
                <a:latin typeface="Chalkduster" charset="0"/>
                <a:ea typeface="MS PGothic" pitchFamily="32" charset="-128"/>
              </a:rPr>
              <a:pPr algn="r">
                <a:buClrTx/>
                <a:buFontTx/>
                <a:buNone/>
                <a:defRPr/>
              </a:pPr>
              <a:t>‹#›</a:t>
            </a:fld>
            <a:endParaRPr lang="en-US" altLang="en-US" sz="800" smtClean="0">
              <a:solidFill>
                <a:srgbClr val="5B414D"/>
              </a:solidFill>
              <a:latin typeface="Chalkduster" charset="0"/>
              <a:ea typeface="MS PGothic" pitchFamily="32" charset="-128"/>
            </a:endParaRP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66063" y="304800"/>
            <a:ext cx="969962" cy="50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4102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1"/>
          <p:cNvSpPr>
            <a:spLocks noGrp="1"/>
          </p:cNvSpPr>
          <p:nvPr>
            <p:ph type="title"/>
          </p:nvPr>
        </p:nvSpPr>
        <p:spPr>
          <a:xfrm>
            <a:off x="508000" y="3201988"/>
            <a:ext cx="8229600" cy="882650"/>
          </a:xfrm>
        </p:spPr>
        <p:txBody>
          <a:bodyPr/>
          <a:lstStyle/>
          <a:p>
            <a:pPr algn="r" rtl="1">
              <a:lnSpc>
                <a:spcPct val="80000"/>
              </a:lnSpc>
            </a:pPr>
            <a:r>
              <a:rPr lang="ar-EG" altLang="en-US" sz="5400" b="1" dirty="0" smtClean="0">
                <a:latin typeface="Arial" charset="0"/>
              </a:rPr>
              <a:t>مقدمة عن </a:t>
            </a:r>
            <a:r>
              <a:rPr lang="ar-EG" altLang="en-US" sz="5400" b="1" dirty="0" smtClean="0">
                <a:latin typeface="Arial" charset="0"/>
              </a:rPr>
              <a:t>تعليم ال</a:t>
            </a:r>
            <a:r>
              <a:rPr lang="ar-EG" altLang="en-US" sz="5400" b="1" dirty="0" smtClean="0">
                <a:latin typeface="Arial" charset="0"/>
              </a:rPr>
              <a:t>أ</a:t>
            </a:r>
            <a:r>
              <a:rPr lang="ar-EG" altLang="en-US" sz="5400" b="1" dirty="0" smtClean="0">
                <a:latin typeface="Arial" charset="0"/>
              </a:rPr>
              <a:t>قران</a:t>
            </a:r>
            <a:r>
              <a:rPr lang="en-US" altLang="en-US" sz="5400" b="1" dirty="0" smtClean="0">
                <a:latin typeface="Arial" charset="0"/>
              </a:rPr>
              <a:t/>
            </a:r>
            <a:br>
              <a:rPr lang="en-US" altLang="en-US" sz="5400" b="1" dirty="0" smtClean="0">
                <a:latin typeface="Arial" charset="0"/>
              </a:rPr>
            </a:br>
            <a:r>
              <a:rPr lang="ar-EG" altLang="en-US" sz="5400" b="1" dirty="0" smtClean="0">
                <a:latin typeface="Arial" charset="0"/>
              </a:rPr>
              <a:t>(الشباب من نفس السن)</a:t>
            </a:r>
            <a:r>
              <a:rPr lang="en-GB" altLang="en-US" sz="5400" b="1" dirty="0" smtClean="0">
                <a:latin typeface="Arial" charset="0"/>
              </a:rPr>
              <a:t/>
            </a:r>
            <a:br>
              <a:rPr lang="en-GB" altLang="en-US" sz="5400" b="1" dirty="0" smtClean="0">
                <a:latin typeface="Arial" charset="0"/>
              </a:rPr>
            </a:br>
            <a:r>
              <a:rPr lang="en-US" altLang="en-US" sz="5400" b="1" dirty="0" smtClean="0">
                <a:latin typeface="Arial" charset="0"/>
              </a:rPr>
              <a:t/>
            </a:r>
            <a:br>
              <a:rPr lang="en-US" altLang="en-US" sz="5400" b="1" dirty="0" smtClean="0">
                <a:latin typeface="Arial" charset="0"/>
              </a:rPr>
            </a:br>
            <a:endParaRPr lang="en-GB" dirty="0" smtClean="0">
              <a:latin typeface="Aachen Bold BT" pitchFamily="-84" charset="0"/>
            </a:endParaRPr>
          </a:p>
        </p:txBody>
      </p:sp>
      <p:sp>
        <p:nvSpPr>
          <p:cNvPr id="12290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557213" y="2862263"/>
            <a:ext cx="2655887" cy="681037"/>
          </a:xfrm>
        </p:spPr>
        <p:txBody>
          <a:bodyPr/>
          <a:lstStyle/>
          <a:p>
            <a:pPr eaLnBrk="1" hangingPunct="1"/>
            <a:endParaRPr lang="de-DE" dirty="0" smtClean="0">
              <a:latin typeface="Chalkduster" pitchFamily="-8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0" y="0"/>
            <a:ext cx="7848600" cy="1125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ar-EG" altLang="en-US" sz="4800" b="1" dirty="0" smtClean="0">
                <a:solidFill>
                  <a:srgbClr val="4680B3"/>
                </a:solidFill>
                <a:latin typeface="Arial" charset="0"/>
              </a:rPr>
              <a:t>من هو ”القرين“</a:t>
            </a:r>
            <a:r>
              <a:rPr lang="en-US" altLang="en-US" sz="4800" b="1" dirty="0" smtClean="0">
                <a:solidFill>
                  <a:srgbClr val="4680B3"/>
                </a:solidFill>
                <a:latin typeface="Arial" charset="0"/>
              </a:rPr>
              <a:t>     </a:t>
            </a:r>
            <a:endParaRPr lang="el-GR" altLang="en-US" sz="4800" b="1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857625" y="1295400"/>
            <a:ext cx="528637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9725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lvl="1" algn="r" rtl="1">
              <a:lnSpc>
                <a:spcPct val="110000"/>
              </a:lnSpc>
              <a:spcBef>
                <a:spcPts val="1100"/>
              </a:spcBef>
              <a:buSzPct val="110000"/>
              <a:defRPr/>
            </a:pPr>
            <a:endParaRPr lang="ar-EG" altLang="en-US" sz="2800" dirty="0" smtClean="0">
              <a:solidFill>
                <a:srgbClr val="5B414D"/>
              </a:solidFill>
              <a:latin typeface="Arial" charset="0"/>
            </a:endParaRPr>
          </a:p>
          <a:p>
            <a:pPr lvl="1" algn="r" rtl="1">
              <a:lnSpc>
                <a:spcPct val="110000"/>
              </a:lnSpc>
              <a:spcBef>
                <a:spcPts val="1100"/>
              </a:spcBef>
              <a:buSzPct val="110000"/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كلمة قرين تعني شخص له نفس الحالة و الظروف المماثلة للفرد ذاته.</a:t>
            </a:r>
          </a:p>
          <a:p>
            <a:pPr lvl="1" algn="r" rtl="1">
              <a:lnSpc>
                <a:spcPct val="110000"/>
              </a:lnSpc>
              <a:spcBef>
                <a:spcPts val="1100"/>
              </a:spcBef>
              <a:buSzPct val="110000"/>
              <a:defRPr/>
            </a:pPr>
            <a:endParaRPr lang="ar-EG" altLang="en-US" sz="2800" dirty="0" smtClean="0">
              <a:solidFill>
                <a:srgbClr val="5B414D"/>
              </a:solidFill>
              <a:latin typeface="Arial" charset="0"/>
            </a:endParaRPr>
          </a:p>
          <a:p>
            <a:pPr lvl="1" algn="r" rtl="1">
              <a:lnSpc>
                <a:spcPct val="110000"/>
              </a:lnSpc>
              <a:spcBef>
                <a:spcPts val="1100"/>
              </a:spcBef>
              <a:buSzPct val="110000"/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و الأقران هنا هم المتطوعون من الشابات و الشباب من نفس عمر و ظروف المشاركات و المشاركين بالبرنامج.</a:t>
            </a:r>
            <a:endParaRPr lang="en-GB" altLang="en-US" sz="2800" dirty="0" smtClean="0">
              <a:solidFill>
                <a:srgbClr val="5B414D"/>
              </a:solidFill>
              <a:latin typeface="Arial" charset="0"/>
            </a:endParaRPr>
          </a:p>
          <a:p>
            <a:pPr marL="341313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defRPr/>
            </a:pPr>
            <a:endParaRPr lang="en-GB" altLang="en-US" sz="2800" dirty="0" smtClean="0">
              <a:solidFill>
                <a:srgbClr val="5B414D"/>
              </a:solidFill>
              <a:latin typeface="FS Me Light" charset="0"/>
              <a:ea typeface="MS PGothic" pitchFamily="32" charset="-128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defRPr/>
            </a:pPr>
            <a:endParaRPr lang="en-GB" altLang="en-US" sz="2800" dirty="0" smtClean="0">
              <a:solidFill>
                <a:srgbClr val="5B414D"/>
              </a:solidFill>
              <a:latin typeface="FS Me Light" charset="0"/>
              <a:ea typeface="MS PGothic" pitchFamily="32" charset="-128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defRPr/>
            </a:pPr>
            <a:endParaRPr lang="en-GB" altLang="en-US" sz="2800" dirty="0" smtClean="0">
              <a:solidFill>
                <a:srgbClr val="5B414D"/>
              </a:solidFill>
              <a:latin typeface="FS Me Light" charset="0"/>
              <a:ea typeface="MS PGothic" pitchFamily="32" charset="-128"/>
            </a:endParaRP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19400"/>
            <a:ext cx="3400425" cy="287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2030413" y="1571625"/>
            <a:ext cx="6681787" cy="4857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>
              <a:lnSpc>
                <a:spcPct val="110000"/>
              </a:lnSpc>
              <a:spcBef>
                <a:spcPts val="800"/>
              </a:spcBef>
              <a:buClrTx/>
              <a:buSzPct val="11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يتعلم الأشخاص عن طريق الأخرين الذين يماثلونهم فى الظروف الحياتية و/ أو العمر.</a:t>
            </a:r>
          </a:p>
          <a:p>
            <a:pPr algn="r">
              <a:lnSpc>
                <a:spcPct val="110000"/>
              </a:lnSpc>
              <a:spcBef>
                <a:spcPts val="800"/>
              </a:spcBef>
              <a:buClrTx/>
              <a:buSzPct val="11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ar-EG" altLang="en-US" sz="3200" dirty="0" smtClean="0">
              <a:solidFill>
                <a:srgbClr val="5B414D"/>
              </a:solidFill>
              <a:latin typeface="Arial" charset="0"/>
            </a:endParaRPr>
          </a:p>
          <a:p>
            <a:pPr algn="r">
              <a:lnSpc>
                <a:spcPct val="110000"/>
              </a:lnSpc>
              <a:spcBef>
                <a:spcPts val="800"/>
              </a:spcBef>
              <a:buClrTx/>
              <a:buSzPct val="11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إن علاقة التعلم </a:t>
            </a: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بواسطة الأقران </a:t>
            </a: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هى </a:t>
            </a:r>
            <a:r>
              <a:rPr lang="ar-EG" altLang="en-US" sz="3200" dirty="0" smtClean="0">
                <a:solidFill>
                  <a:srgbClr val="5B414D"/>
                </a:solidFill>
                <a:latin typeface="Arial" charset="0"/>
              </a:rPr>
              <a:t>علاقة مساواة بين المعلم و المتعلم، و ليست علاقة يمتلك فيها المعلم كل المعرفة و السلطة في حين لا يمتلك المتعلم شيئاً</a:t>
            </a:r>
            <a:endParaRPr lang="en-GB" altLang="en-US" sz="3200" dirty="0">
              <a:solidFill>
                <a:srgbClr val="5B414D"/>
              </a:solidFill>
              <a:latin typeface="Arial" charset="0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482600" y="242888"/>
            <a:ext cx="7366000" cy="1123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ar-EG" altLang="en-US" sz="4400" b="1" dirty="0" smtClean="0">
                <a:solidFill>
                  <a:srgbClr val="4680B3"/>
                </a:solidFill>
                <a:latin typeface="Arial" charset="0"/>
              </a:rPr>
              <a:t>ماهو التعليم بواسطة الأقران</a:t>
            </a:r>
            <a:endParaRPr lang="el-GR" altLang="en-US" sz="4400" b="1" dirty="0">
              <a:solidFill>
                <a:srgbClr val="4680B3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0" y="304800"/>
            <a:ext cx="8001000" cy="1125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ar-EG" altLang="en-US" sz="4400" b="1" dirty="0" smtClean="0">
                <a:solidFill>
                  <a:srgbClr val="4680B3"/>
                </a:solidFill>
                <a:latin typeface="Arial" charset="0"/>
              </a:rPr>
              <a:t>دور المعلمين من الأقران (الشابات/الشباب)</a:t>
            </a:r>
            <a:endParaRPr lang="el-GR" altLang="en-US" sz="4400" b="1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00063" y="1214438"/>
            <a:ext cx="7572375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 rtl="1">
              <a:lnSpc>
                <a:spcPct val="110000"/>
              </a:lnSpc>
              <a:spcBef>
                <a:spcPts val="700"/>
              </a:spcBef>
              <a:buClr>
                <a:srgbClr val="5B414D"/>
              </a:buClr>
              <a:buSzPct val="110000"/>
              <a:buFont typeface="Times New Roman" pitchFamily="16" charset="0"/>
              <a:buBlip>
                <a:blip r:embed="rId3"/>
              </a:buBlip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  <a:ea typeface="+mn-ea"/>
              </a:rPr>
              <a:t>مساعدة المجموعة على تحديد إهتماماتهم و البحث عن حلول من خلال المشاركة المتبادلة للمعلومات و الخبرات.</a:t>
            </a:r>
          </a:p>
          <a:p>
            <a:pPr algn="r" rtl="1">
              <a:lnSpc>
                <a:spcPct val="110000"/>
              </a:lnSpc>
              <a:spcBef>
                <a:spcPts val="700"/>
              </a:spcBef>
              <a:buClr>
                <a:srgbClr val="5B414D"/>
              </a:buClr>
              <a:buSzPct val="110000"/>
              <a:defRPr/>
            </a:pPr>
            <a:endParaRPr lang="ar-EG" altLang="en-US" sz="2800" dirty="0" smtClean="0">
              <a:solidFill>
                <a:srgbClr val="5B414D"/>
              </a:solidFill>
              <a:latin typeface="Arial" charset="0"/>
              <a:ea typeface="+mn-ea"/>
            </a:endParaRPr>
          </a:p>
          <a:p>
            <a:pPr algn="r" rtl="1">
              <a:lnSpc>
                <a:spcPct val="110000"/>
              </a:lnSpc>
              <a:spcBef>
                <a:spcPts val="700"/>
              </a:spcBef>
              <a:buClr>
                <a:srgbClr val="5B414D"/>
              </a:buClr>
              <a:buSzPct val="110000"/>
              <a:buFont typeface="Times New Roman" pitchFamily="16" charset="0"/>
              <a:buBlip>
                <a:blip r:embed="rId3"/>
              </a:buBlip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أن يكونوا قدوة و مثل أعلى للمتعلمين.</a:t>
            </a:r>
          </a:p>
          <a:p>
            <a:pPr algn="r" rtl="1">
              <a:lnSpc>
                <a:spcPct val="110000"/>
              </a:lnSpc>
              <a:spcBef>
                <a:spcPts val="700"/>
              </a:spcBef>
              <a:buClr>
                <a:srgbClr val="5B414D"/>
              </a:buClr>
              <a:buSzPct val="110000"/>
              <a:defRPr/>
            </a:pPr>
            <a:endParaRPr lang="ar-EG" altLang="en-US" sz="28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700"/>
              </a:spcBef>
              <a:buClr>
                <a:srgbClr val="5B414D"/>
              </a:buClr>
              <a:buSzPct val="110000"/>
              <a:buFont typeface="Times New Roman" pitchFamily="16" charset="0"/>
              <a:buBlip>
                <a:blip r:embed="rId3"/>
              </a:buBlip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إظهار التعاطف و التفهم لمشاعر و أفكار و لغة المشاركين.</a:t>
            </a:r>
          </a:p>
          <a:p>
            <a:pPr algn="r" rtl="1">
              <a:lnSpc>
                <a:spcPct val="110000"/>
              </a:lnSpc>
              <a:spcBef>
                <a:spcPts val="700"/>
              </a:spcBef>
              <a:buClr>
                <a:srgbClr val="5B414D"/>
              </a:buClr>
              <a:buSzPct val="110000"/>
              <a:defRPr/>
            </a:pPr>
            <a:endParaRPr lang="ar-EG" altLang="en-US" sz="2800" dirty="0" smtClean="0">
              <a:solidFill>
                <a:srgbClr val="5B414D"/>
              </a:solidFill>
              <a:latin typeface="Arial" charset="0"/>
            </a:endParaRPr>
          </a:p>
          <a:p>
            <a:pPr algn="r" rtl="1">
              <a:lnSpc>
                <a:spcPct val="110000"/>
              </a:lnSpc>
              <a:spcBef>
                <a:spcPts val="700"/>
              </a:spcBef>
              <a:buClr>
                <a:srgbClr val="5B414D"/>
              </a:buClr>
              <a:buSzPct val="110000"/>
              <a:buFont typeface="Times New Roman" pitchFamily="16" charset="0"/>
              <a:buBlip>
                <a:blip r:embed="rId3"/>
              </a:buBlip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  <a:ea typeface="+mn-ea"/>
              </a:rPr>
              <a:t>التحلى بصفات الإنصات الجيد و المرونة فى التفكير.</a:t>
            </a:r>
            <a:endParaRPr lang="en-GB" altLang="en-US" sz="2800" dirty="0" smtClean="0">
              <a:solidFill>
                <a:srgbClr val="5B414D"/>
              </a:solidFill>
              <a:latin typeface="Arial" charset="0"/>
              <a:ea typeface="+mn-ea"/>
            </a:endParaRPr>
          </a:p>
          <a:p>
            <a:pPr marL="342900">
              <a:lnSpc>
                <a:spcPct val="110000"/>
              </a:lnSpc>
              <a:spcBef>
                <a:spcPts val="700"/>
              </a:spcBef>
              <a:buClrTx/>
              <a:buSzPct val="110000"/>
              <a:buFontTx/>
              <a:buNone/>
              <a:defRPr/>
            </a:pPr>
            <a:endParaRPr lang="en-GB" altLang="en-US" sz="2800" dirty="0" smtClean="0">
              <a:solidFill>
                <a:srgbClr val="5B414D"/>
              </a:solidFill>
              <a:latin typeface="Arial" charset="0"/>
              <a:ea typeface="+mn-ea"/>
            </a:endParaRPr>
          </a:p>
          <a:p>
            <a:pPr marL="341313">
              <a:lnSpc>
                <a:spcPct val="150000"/>
              </a:lnSpc>
              <a:spcBef>
                <a:spcPts val="425"/>
              </a:spcBef>
              <a:buClrTx/>
              <a:buSzPct val="110000"/>
              <a:buFontTx/>
              <a:buNone/>
              <a:defRPr/>
            </a:pPr>
            <a:endParaRPr lang="en-GB" altLang="en-US" sz="2800" dirty="0" smtClean="0">
              <a:solidFill>
                <a:srgbClr val="5B414D"/>
              </a:solidFill>
              <a:latin typeface="FS Me Light" charset="0"/>
              <a:ea typeface="MS PGothic" pitchFamily="32" charset="-128"/>
            </a:endParaRPr>
          </a:p>
          <a:p>
            <a:pPr marL="342900">
              <a:lnSpc>
                <a:spcPct val="110000"/>
              </a:lnSpc>
              <a:spcBef>
                <a:spcPts val="425"/>
              </a:spcBef>
              <a:buClrTx/>
              <a:buSzPct val="110000"/>
              <a:buFontTx/>
              <a:buNone/>
              <a:defRPr/>
            </a:pPr>
            <a:endParaRPr lang="en-GB" altLang="en-US" sz="2800" dirty="0" smtClean="0">
              <a:solidFill>
                <a:srgbClr val="5B414D"/>
              </a:solidFill>
              <a:latin typeface="FS Me Light" charset="0"/>
              <a:ea typeface="MS PGothic" pitchFamily="32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0" y="304800"/>
            <a:ext cx="8077200" cy="94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ar-EG" altLang="en-US" sz="4400" b="1" dirty="0" smtClean="0">
                <a:solidFill>
                  <a:srgbClr val="4680B3"/>
                </a:solidFill>
                <a:latin typeface="Arial" charset="0"/>
              </a:rPr>
              <a:t>لماذا نستخدم أسلوب </a:t>
            </a:r>
            <a:r>
              <a:rPr lang="ar-EG" altLang="en-US" sz="4400" b="1" dirty="0" smtClean="0">
                <a:solidFill>
                  <a:srgbClr val="4680B3"/>
                </a:solidFill>
                <a:latin typeface="Arial" charset="0"/>
              </a:rPr>
              <a:t>تعليم</a:t>
            </a:r>
            <a:r>
              <a:rPr lang="ar-EG" altLang="en-US" sz="4400" b="1" dirty="0" smtClean="0">
                <a:solidFill>
                  <a:srgbClr val="4680B3"/>
                </a:solidFill>
                <a:latin typeface="Arial" charset="0"/>
              </a:rPr>
              <a:t> </a:t>
            </a:r>
            <a:r>
              <a:rPr lang="ar-EG" altLang="en-US" sz="4400" b="1" dirty="0" smtClean="0">
                <a:solidFill>
                  <a:srgbClr val="4680B3"/>
                </a:solidFill>
                <a:latin typeface="Arial" charset="0"/>
              </a:rPr>
              <a:t>الأقران</a:t>
            </a:r>
            <a:endParaRPr lang="el-GR" altLang="en-US" sz="4400" b="1" dirty="0">
              <a:solidFill>
                <a:srgbClr val="4680B3"/>
              </a:solidFill>
              <a:latin typeface="Arial" charset="0"/>
            </a:endParaRP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87363" y="1354138"/>
            <a:ext cx="7572375" cy="512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Arial" charset="0"/>
              <a:buChar char="•"/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وجد ان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  <a:ea typeface="+mn-ea"/>
              </a:rPr>
              <a:t> الشباب يتأثرون بشكل إيجابي بأقرانهم ممن يماثلونهم فى السن و الظروف.</a:t>
            </a:r>
            <a:endParaRPr lang="el-GR" altLang="en-US" sz="2800" dirty="0" smtClean="0">
              <a:solidFill>
                <a:srgbClr val="5B414D"/>
              </a:solidFill>
              <a:latin typeface="Arial" charset="0"/>
              <a:ea typeface="+mn-ea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Arial" charset="0"/>
              <a:buChar char="•"/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  <a:ea typeface="+mn-ea"/>
              </a:rPr>
              <a:t>أسلوب مرح و مبهج للتعلم.</a:t>
            </a:r>
            <a:endParaRPr lang="el-GR" altLang="en-US" sz="2800" dirty="0" smtClean="0">
              <a:solidFill>
                <a:srgbClr val="5B414D"/>
              </a:solidFill>
              <a:latin typeface="Arial" charset="0"/>
              <a:ea typeface="+mn-ea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Arial" charset="0"/>
              <a:buChar char="•"/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  <a:ea typeface="+mn-ea"/>
              </a:rPr>
              <a:t>يعطى المتعلم جرأة أكبر على التحدث بحرية و ثقة.</a:t>
            </a:r>
            <a:endParaRPr lang="el-GR" altLang="en-US" sz="2800" dirty="0" smtClean="0">
              <a:solidFill>
                <a:srgbClr val="5B414D"/>
              </a:solidFill>
              <a:latin typeface="Arial" charset="0"/>
              <a:ea typeface="+mn-ea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Arial" charset="0"/>
              <a:buChar char="•"/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  <a:ea typeface="+mn-ea"/>
              </a:rPr>
              <a:t>يشعر المتعلمون بالتمكين و تزيد ثقتهم بأنفسهم.</a:t>
            </a:r>
            <a:endParaRPr lang="el-GR" altLang="en-US" sz="2800" dirty="0" smtClean="0">
              <a:solidFill>
                <a:srgbClr val="5B414D"/>
              </a:solidFill>
              <a:latin typeface="Arial" charset="0"/>
              <a:ea typeface="+mn-ea"/>
            </a:endParaRPr>
          </a:p>
          <a:p>
            <a:pPr marL="341313"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defRPr/>
            </a:pPr>
            <a:endParaRPr lang="el-GR" altLang="en-US" sz="2800" dirty="0" smtClean="0">
              <a:solidFill>
                <a:srgbClr val="5B414D"/>
              </a:solidFill>
              <a:latin typeface="Arial" charset="0"/>
              <a:ea typeface="+mn-ea"/>
            </a:endParaRPr>
          </a:p>
          <a:p>
            <a:pPr marL="342900" algn="r" rtl="1">
              <a:lnSpc>
                <a:spcPct val="110000"/>
              </a:lnSpc>
              <a:spcBef>
                <a:spcPts val="600"/>
              </a:spcBef>
              <a:buClrTx/>
              <a:buSzPct val="110000"/>
              <a:buFontTx/>
              <a:buNone/>
              <a:defRPr/>
            </a:pPr>
            <a:r>
              <a:rPr lang="ar-EG" altLang="en-US" sz="2800" b="1" dirty="0" smtClean="0">
                <a:solidFill>
                  <a:srgbClr val="5B414D"/>
                </a:solidFill>
                <a:latin typeface="Arial" charset="0"/>
                <a:ea typeface="+mn-ea"/>
              </a:rPr>
              <a:t>المعلمون من الأقران:</a:t>
            </a:r>
            <a:endParaRPr lang="en-GB" altLang="en-US" sz="2800" b="1" dirty="0" smtClean="0">
              <a:solidFill>
                <a:srgbClr val="5B414D"/>
              </a:solidFill>
              <a:latin typeface="Arial" charset="0"/>
              <a:ea typeface="+mn-ea"/>
            </a:endParaRPr>
          </a:p>
          <a:p>
            <a:pPr algn="r" rtl="1">
              <a:lnSpc>
                <a:spcPct val="110000"/>
              </a:lnSpc>
              <a:spcBef>
                <a:spcPts val="600"/>
              </a:spcBef>
              <a:buClr>
                <a:srgbClr val="5B414D"/>
              </a:buClr>
              <a:buSzPct val="110000"/>
              <a:buFont typeface="FS Me Light" charset="0"/>
              <a:buBlip>
                <a:blip r:embed="rId3"/>
              </a:buBlip>
              <a:defRPr/>
            </a:pP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  <a:ea typeface="+mn-ea"/>
              </a:rPr>
              <a:t>إن اداء دور المعلمة الشابة/ المعلم الشاب  لتدريب شباب من نفس السن يعتبر فرصة هائلة 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</a:rPr>
              <a:t>لل</a:t>
            </a:r>
            <a:r>
              <a:rPr lang="ar-EG" altLang="en-US" sz="2800" dirty="0" smtClean="0">
                <a:solidFill>
                  <a:srgbClr val="5B414D"/>
                </a:solidFill>
                <a:latin typeface="Arial" charset="0"/>
                <a:ea typeface="+mn-ea"/>
              </a:rPr>
              <a:t>متطوعين لتنمية قدراتهم القيادية.</a:t>
            </a:r>
            <a:endParaRPr lang="en-GB" altLang="en-US" sz="2800" dirty="0" smtClean="0">
              <a:solidFill>
                <a:srgbClr val="5B414D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>
          <a:xfrm>
            <a:off x="508000" y="3636963"/>
            <a:ext cx="8229600" cy="884237"/>
          </a:xfrm>
        </p:spPr>
        <p:txBody>
          <a:bodyPr/>
          <a:lstStyle/>
          <a:p>
            <a:pPr algn="r" eaLnBrk="1" hangingPunct="1"/>
            <a:r>
              <a:rPr lang="ar-EG" dirty="0" smtClean="0">
                <a:latin typeface="Aachen Bold BT" pitchFamily="-84" charset="0"/>
              </a:rPr>
              <a:t>شكراً لكم!</a:t>
            </a:r>
            <a:endParaRPr lang="en-GB" dirty="0" smtClean="0">
              <a:latin typeface="Aachen Bold BT" pitchFamily="-8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FBM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theme FBM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FBM</Template>
  <TotalTime>130</TotalTime>
  <Words>260</Words>
  <Application>Microsoft Office PowerPoint</Application>
  <PresentationFormat>On-screen Show (4:3)</PresentationFormat>
  <Paragraphs>39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theme FBM</vt:lpstr>
      <vt:lpstr>1_Office Theme</vt:lpstr>
      <vt:lpstr>2_Office Theme</vt:lpstr>
      <vt:lpstr>3_Office Theme</vt:lpstr>
      <vt:lpstr>4_Office Theme</vt:lpstr>
      <vt:lpstr>1_theme FBM</vt:lpstr>
      <vt:lpstr>5_Office Theme</vt:lpstr>
      <vt:lpstr>6_Office Theme</vt:lpstr>
      <vt:lpstr>7_Office Theme</vt:lpstr>
      <vt:lpstr>8_Office Theme</vt:lpstr>
      <vt:lpstr>مقدمة عن تعليم الأقران (الشباب من نفس السن)  </vt:lpstr>
      <vt:lpstr>Slide 2</vt:lpstr>
      <vt:lpstr>Slide 3</vt:lpstr>
      <vt:lpstr>Slide 4</vt:lpstr>
      <vt:lpstr>Slide 5</vt:lpstr>
      <vt:lpstr>شكراً لكم!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sony</cp:lastModifiedBy>
  <cp:revision>15</cp:revision>
  <dcterms:created xsi:type="dcterms:W3CDTF">2015-04-20T05:16:24Z</dcterms:created>
  <dcterms:modified xsi:type="dcterms:W3CDTF">2015-04-22T12:40:59Z</dcterms:modified>
</cp:coreProperties>
</file>