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9" r:id="rId3"/>
    <p:sldId id="260" r:id="rId4"/>
    <p:sldId id="267" r:id="rId5"/>
    <p:sldId id="268" r:id="rId6"/>
    <p:sldId id="269" r:id="rId7"/>
    <p:sldId id="272" r:id="rId8"/>
    <p:sldId id="271" r:id="rId9"/>
    <p:sldId id="261" r:id="rId10"/>
    <p:sldId id="270" r:id="rId11"/>
    <p:sldId id="264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  <p:sldId id="282" r:id="rId21"/>
    <p:sldId id="284" r:id="rId22"/>
    <p:sldId id="290" r:id="rId23"/>
    <p:sldId id="286" r:id="rId24"/>
    <p:sldId id="287" r:id="rId25"/>
    <p:sldId id="288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4504" autoAdjust="0"/>
  </p:normalViewPr>
  <p:slideViewPr>
    <p:cSldViewPr>
      <p:cViewPr varScale="1">
        <p:scale>
          <a:sx n="32" d="100"/>
          <a:sy n="32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D2EA9-9BC1-47A3-BA93-7302354BC4DD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F2362-64B7-400F-844E-D4CF6AE8F6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 smtClean="0"/>
              <a:t>مقدمةللتعريف بالجمعية العالمية للمرشدات و فتيات الكشافة، الأقاليم الخمسة، 146 جمعيات</a:t>
            </a:r>
            <a:r>
              <a:rPr lang="ar-EG" baseline="0" dirty="0" smtClean="0"/>
              <a:t> اعضاء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إنه لأمر يدعو للقلق أن نجد فتيات يشعرن</a:t>
            </a:r>
            <a:r>
              <a:rPr lang="ar-EG" baseline="0" dirty="0" smtClean="0"/>
              <a:t> بعدم الرضا عن مظهرهن فى هذه السن الصغيرة.</a:t>
            </a:r>
          </a:p>
          <a:p>
            <a:pPr algn="r" rtl="1"/>
            <a:r>
              <a:rPr lang="ar-EG" baseline="0" dirty="0" smtClean="0"/>
              <a:t>يواجه الاولاد أيضاً نفس المخاوف بشكل متزايد و سيكون من المفيد إشتراكهم بأنشطة البرنامج.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altLang="en-US" sz="2000" dirty="0" smtClean="0"/>
          </a:p>
          <a:p>
            <a:pPr algn="r" rtl="1" eaLnBrk="1" hangingPunct="1">
              <a:spcBef>
                <a:spcPct val="0"/>
              </a:spcBef>
            </a:pPr>
            <a:r>
              <a:rPr lang="ar-EG" altLang="en-US" sz="2000" dirty="0" smtClean="0"/>
              <a:t>هذه الإحصاءات خاصة بالفتيات فقط، لا تتوفر لدينا حاليا معلومات بشأن الأطفال من الذكور. حرة لاكون انا</a:t>
            </a:r>
            <a:r>
              <a:rPr lang="ar-EG" altLang="en-US" sz="2000" baseline="0" dirty="0" smtClean="0"/>
              <a:t> هو أول برنامج تعليمي يتعلق بالثقة الجسدية يمكن تطبيقه مع المجموعات المشتركة من الاولاد و الفتيات.</a:t>
            </a:r>
            <a:endParaRPr lang="ar-EG" altLang="en-US" sz="2000" dirty="0" smtClean="0"/>
          </a:p>
        </p:txBody>
      </p:sp>
      <p:sp>
        <p:nvSpPr>
          <p:cNvPr id="497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A0E4631-95B8-42F7-8B41-2DEEA98A789C}" type="slidenum">
              <a:rPr lang="en-GB" sz="1200">
                <a:solidFill>
                  <a:srgbClr val="000000"/>
                </a:solidFill>
                <a:latin typeface="Calibri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altLang="en-US" sz="1200" dirty="0" smtClean="0"/>
              <a:t>من الطبيعي أن تمضي الفتيات سنوات عمرهن</a:t>
            </a:r>
            <a:r>
              <a:rPr lang="ar-EG" altLang="en-US" sz="1200" baseline="0" dirty="0" smtClean="0"/>
              <a:t> الاولى مستمتعات بكونهن انفسهن كما هن</a:t>
            </a:r>
            <a:r>
              <a:rPr lang="ar-EG" altLang="en-US" sz="1200" dirty="0" smtClean="0"/>
              <a:t>، ولكن للأسف تشعر بعضهن أنه</a:t>
            </a:r>
            <a:r>
              <a:rPr lang="ar-EG" altLang="en-US" sz="1200" baseline="0" dirty="0" smtClean="0"/>
              <a:t> </a:t>
            </a:r>
            <a:r>
              <a:rPr lang="ar-EG" altLang="en-US" sz="1200" dirty="0" smtClean="0"/>
              <a:t>عليهن أن يظهرن بمظهر محدد ليحصلن</a:t>
            </a:r>
            <a:r>
              <a:rPr lang="ar-EG" altLang="en-US" sz="1200" baseline="0" dirty="0" smtClean="0"/>
              <a:t> على القبول و الاتساق مع المجتمع، و إذا فشلن فى الحصول على هذا المظهر فإنهن ينسحبن من المشاركة فى أى نشاط فى حياتهن. و فى هذا الأمر إهدار كبير لطاقاتهن و مواهبهن.</a:t>
            </a:r>
            <a:endParaRPr lang="ar-EG" alt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EG" altLang="en-US" sz="2000" dirty="0" smtClean="0"/>
              <a:t>تتجنب بعض الفتيات ممارسة أنشطة اجتماعية هامة، أو اتباع</a:t>
            </a:r>
            <a:r>
              <a:rPr lang="ar-EG" altLang="en-US" sz="2000" baseline="0" dirty="0" smtClean="0"/>
              <a:t> نظام حياة صحى و ممارسة الرياضة، وقد تتردد فى إبداء أرائها مفضلة الاحتفاظ بها لنفسها.</a:t>
            </a:r>
          </a:p>
          <a:p>
            <a:pPr algn="r" rtl="1" eaLnBrk="1" hangingPunct="1">
              <a:spcBef>
                <a:spcPct val="0"/>
              </a:spcBef>
            </a:pPr>
            <a:r>
              <a:rPr lang="ar-EG" altLang="en-US" sz="2000" baseline="0" dirty="0" smtClean="0"/>
              <a:t>يالها من طاقات مهدرة!</a:t>
            </a:r>
            <a:endParaRPr lang="ar-EG" altLang="en-US" sz="2000" dirty="0" smtClean="0"/>
          </a:p>
        </p:txBody>
      </p:sp>
      <p:sp>
        <p:nvSpPr>
          <p:cNvPr id="501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D204F3-652B-4E08-AF70-681062636BCB}" type="slidenum">
              <a:rPr lang="en-GB" sz="1200">
                <a:solidFill>
                  <a:srgbClr val="000000"/>
                </a:solidFill>
                <a:latin typeface="Times New Roman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altLang="en-US" sz="1200" dirty="0" smtClean="0"/>
              <a:t>من الطبيعي أن تمضي الفتيات سنوات عمرهن</a:t>
            </a:r>
            <a:r>
              <a:rPr lang="ar-EG" altLang="en-US" sz="1200" baseline="0" dirty="0" smtClean="0"/>
              <a:t> الاولى مستمتعات بكونهن انفسهن كما هن</a:t>
            </a:r>
            <a:r>
              <a:rPr lang="ar-EG" altLang="en-US" sz="1200" dirty="0" smtClean="0"/>
              <a:t>، ولكن للأسف تشعر بعضهن أنه</a:t>
            </a:r>
            <a:r>
              <a:rPr lang="ar-EG" altLang="en-US" sz="1200" baseline="0" dirty="0" smtClean="0"/>
              <a:t> </a:t>
            </a:r>
            <a:r>
              <a:rPr lang="ar-EG" altLang="en-US" sz="1200" dirty="0" smtClean="0"/>
              <a:t>عليهن أن يظهرن بمظهر محدد ليحصلن</a:t>
            </a:r>
            <a:r>
              <a:rPr lang="ar-EG" altLang="en-US" sz="1200" baseline="0" dirty="0" smtClean="0"/>
              <a:t> على القبول و الاتساق مع المجتمع، و إذا فشلن فى الحصول على هذا المظهر فإنهن ينسحبن من المشاركة فى أى نشاط فى حياتهن. و فى هذا الأمر إهدار كبير لطاقاتهن و مواهبهن.</a:t>
            </a:r>
            <a:endParaRPr lang="ar-EG" alt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4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6ADE8D-3B5D-4BF0-A2D4-B94261FA6905}" type="slidenum">
              <a:rPr lang="en-GB" sz="1200">
                <a:solidFill>
                  <a:srgbClr val="000000"/>
                </a:solidFill>
                <a:latin typeface="Times New Roman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6" name="CustomShape 2"/>
          <p:cNvSpPr/>
          <p:nvPr/>
        </p:nvSpPr>
        <p:spPr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39FF92-5230-42D0-82D1-1AE9C0762A54}" type="slidenum">
              <a:rPr lang="en-GB" sz="1200">
                <a:solidFill>
                  <a:srgbClr val="000000"/>
                </a:solidFill>
                <a:latin typeface="Times New Roman"/>
                <a:ea typeface="MS PGothic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بداية، دعونا نوضح لماذا تهتم الجمعية العالمية بموضوع الثقة الجسدية، و ما العلاقة بين هذا الاهتمام و بين مشروع دوف لتقدير الذات.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إن</a:t>
            </a:r>
            <a:r>
              <a:rPr lang="ar-EG" baseline="0" dirty="0" smtClean="0"/>
              <a:t> </a:t>
            </a:r>
            <a:r>
              <a:rPr lang="ar-EG" dirty="0" smtClean="0"/>
              <a:t>الثقة الجسدية هى أمر</a:t>
            </a:r>
            <a:r>
              <a:rPr lang="ar-EG" baseline="0" dirty="0" smtClean="0"/>
              <a:t> هام وتؤثر </a:t>
            </a:r>
            <a:r>
              <a:rPr lang="ar-EG" dirty="0" smtClean="0"/>
              <a:t>بشكل كبير</a:t>
            </a:r>
            <a:r>
              <a:rPr lang="ar-EG" baseline="0" dirty="0" smtClean="0"/>
              <a:t> فى تقدير الذات، وهذا ما أخبرتنا به الفتيات من الجمعيات الاعضاء في الجمعية العالمية للمرشدات وفتيات الكشافة.</a:t>
            </a:r>
          </a:p>
          <a:p>
            <a:pPr algn="r" rtl="1"/>
            <a:r>
              <a:rPr lang="ar-EG" baseline="0" dirty="0" smtClean="0"/>
              <a:t>*فى المجموعات المختلطة من الفتيات و الأولاد: يتم توضيح ان الثقة الجسدية موضوع هام للأولاد و الشباب أيضاً مع التأكيد على أهمية ان يتعلم الأطفال و الشباب من الجنسين كيفية مواجهة الأكاذيب التى تروجها أسطورة الشكل المثالي.</a:t>
            </a:r>
          </a:p>
          <a:p>
            <a:pPr algn="r" rtl="1"/>
            <a:endParaRPr lang="ar-EG" baseline="0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في استبيان</a:t>
            </a:r>
            <a:r>
              <a:rPr lang="ar-EG" baseline="0" dirty="0" smtClean="0"/>
              <a:t> عن العالم الذى نريده للفتيات عام 2013، كان السؤال عن (ما هو اكبر المخاوف أو الأمور التى تسبب القلق للفتيات فى مجتمعك؟)</a:t>
            </a:r>
          </a:p>
          <a:p>
            <a:pPr algn="r" rtl="1"/>
            <a:r>
              <a:rPr lang="ar-EG" baseline="0" dirty="0" smtClean="0"/>
              <a:t>على رأس قائمة الإجابات جاء موضوع كيف تري الفتيات انفسهن و كيف يراهن من حولهن، بالإضافة إلى موضوعات التقليل من شأن الفتيات و الرمز إليهن كسلعة فى المجتمع. هذه النقاط تعتبر من جذور المشكلة و أسبابها الرئيسية.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فى حركة المرشدات نعمل بالفعل</a:t>
            </a:r>
            <a:r>
              <a:rPr lang="ar-EG" baseline="0" dirty="0" smtClean="0"/>
              <a:t> على دعم الفتيات ليصلن غلى تقدير الذات، و لكن ينبغي لنا ان نتطرق إلى موضوع الثقة الجسدية كركيزة اساسية للوصول إلى تقدير الذات.</a:t>
            </a:r>
          </a:p>
          <a:p>
            <a:pPr algn="r" rtl="1"/>
            <a:r>
              <a:rPr lang="ar-EG" baseline="0" dirty="0" smtClean="0"/>
              <a:t>فعندما تشعر الفتاة انه يجب عليها ان تتغير لتلائم تصور غير واقعي يفرضه المجتمع ليتقبلها (أسطورة الشكل المثالى)، و تفشل فى الوصول لهذه الصورة الخيالية، سيصيبها ذلك حتماً بضعف فى ثقتها بنفسها و يعوقها ذلك عن الانخراط فى الانشطة المختلفة و التعبير عن نفسها بحرية، ومن ثم يعوق قيادتها لدور إيجابي فى مجتمعها.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نسعى لان نري الفتيات يحصلن على التقدير ممن حولهن و قبله تقديرهن لذاتهن.</a:t>
            </a:r>
          </a:p>
          <a:p>
            <a:pPr algn="r" rtl="1"/>
            <a:r>
              <a:rPr lang="ar-EG" dirty="0" smtClean="0"/>
              <a:t>هدفنا ان يكون للفتيات</a:t>
            </a:r>
            <a:r>
              <a:rPr lang="ar-EG" baseline="0" dirty="0" smtClean="0"/>
              <a:t> دور إيجابي، وليس فقط فى موقف الضحية، بل ان يكون لهن دور في إيجاد الحلول للمشكلات التى تواجههن.</a:t>
            </a:r>
          </a:p>
          <a:p>
            <a:pPr algn="r" rtl="1"/>
            <a:r>
              <a:rPr lang="ar-EG" baseline="0" dirty="0" smtClean="0"/>
              <a:t>مهمتنا ان نري الفتيات قادرات على الوصول لأقصى قدراتهن، لا يؤخرهن او يثبط عزمهن ضعف فى الثقة الجسدية أو نقص في تقدير الذات.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هناك حوالى 80 دولة مشتركة</a:t>
            </a:r>
            <a:r>
              <a:rPr lang="ar-EG" baseline="0" dirty="0" smtClean="0"/>
              <a:t> بالفعل فى البرنامج، ويمكن لمزيد من الدول الإنضمام.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EG" dirty="0" smtClean="0"/>
              <a:t>هذا ما يقدمه برنامج حرة لأكون أنا.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2362-64B7-400F-844E-D4CF6AE8F61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6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Bild 8" descr="Partnership logo+Claim.ai"/>
          <p:cNvPicPr>
            <a:picLocks noChangeAspect="1"/>
          </p:cNvPicPr>
          <p:nvPr userDrawn="1"/>
        </p:nvPicPr>
        <p:blipFill>
          <a:blip r:embed="rId2"/>
          <a:srcRect l="38326" t="35284" r="37843" b="36792"/>
          <a:stretch>
            <a:fillRect/>
          </a:stretch>
        </p:blipFill>
        <p:spPr bwMode="auto">
          <a:xfrm>
            <a:off x="7007225" y="5094288"/>
            <a:ext cx="1843088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099218"/>
            <a:ext cx="8229600" cy="882750"/>
          </a:xfrm>
        </p:spPr>
        <p:txBody>
          <a:bodyPr anchor="t">
            <a:noAutofit/>
          </a:bodyPr>
          <a:lstStyle>
            <a:lvl1pPr algn="l">
              <a:defRPr sz="53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GB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07457" y="3891867"/>
            <a:ext cx="5330825" cy="1179512"/>
          </a:xfrm>
        </p:spPr>
        <p:txBody>
          <a:bodyPr>
            <a:normAutofit/>
          </a:bodyPr>
          <a:lstStyle>
            <a:lvl1pPr marL="0" indent="0">
              <a:buNone/>
              <a:defRPr sz="3000" b="0" i="0" baseline="0">
                <a:solidFill>
                  <a:schemeClr val="bg1"/>
                </a:solidFill>
                <a:latin typeface="FS Me Light"/>
                <a:cs typeface="FS Me Light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557980" y="2855592"/>
            <a:ext cx="3730791" cy="681560"/>
          </a:xfrm>
        </p:spPr>
        <p:txBody>
          <a:bodyPr>
            <a:normAutofit/>
          </a:bodyPr>
          <a:lstStyle>
            <a:lvl1pPr marL="0" indent="0">
              <a:buNone/>
              <a:defRPr sz="1300" b="0" i="0" baseline="0">
                <a:solidFill>
                  <a:srgbClr val="5B414D"/>
                </a:solidFill>
                <a:latin typeface="Chalkduster"/>
                <a:cs typeface="Chalkduster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1"/>
          <p:cNvSpPr/>
          <p:nvPr userDrawn="1"/>
        </p:nvSpPr>
        <p:spPr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C40F6656-4B40-4BBD-A56C-71264C396F05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7" name="Bild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263650" y="1681163"/>
            <a:ext cx="5984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WAGGGS+Dove_logo_negativ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2224244" y="2099812"/>
            <a:ext cx="6151874" cy="4525963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SzPct val="110000"/>
              <a:buFontTx/>
              <a:buNone/>
              <a:defRPr sz="1700" b="0" i="0" baseline="0">
                <a:solidFill>
                  <a:srgbClr val="5B414D"/>
                </a:solidFill>
                <a:latin typeface="FS Me Light"/>
                <a:cs typeface="FS Me Light"/>
              </a:defRPr>
            </a:lvl1pPr>
            <a:lvl2pPr marL="742950" indent="-285750">
              <a:lnSpc>
                <a:spcPct val="110000"/>
              </a:lnSpc>
              <a:buSzPct val="90000"/>
              <a:buFontTx/>
              <a:buBlip>
                <a:blip r:embed="rId4"/>
              </a:buBlip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2pPr>
            <a:lvl3pPr>
              <a:lnSpc>
                <a:spcPct val="110000"/>
              </a:lnSpc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3pPr>
            <a:lvl4pPr>
              <a:lnSpc>
                <a:spcPct val="110000"/>
              </a:lnSpc>
              <a:defRPr sz="1400" b="0" i="0">
                <a:solidFill>
                  <a:srgbClr val="5B414D"/>
                </a:solidFill>
                <a:latin typeface="FS Me Light"/>
                <a:cs typeface="FS Me Light"/>
              </a:defRPr>
            </a:lvl4pPr>
            <a:lvl5pPr>
              <a:lnSpc>
                <a:spcPct val="110000"/>
              </a:lnSpc>
              <a:defRPr sz="1200" b="0" i="0">
                <a:solidFill>
                  <a:srgbClr val="5B414D"/>
                </a:solidFill>
                <a:latin typeface="FS Me Light"/>
                <a:cs typeface="FS M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0"/>
          </p:nvPr>
        </p:nvSpPr>
        <p:spPr>
          <a:xfrm>
            <a:off x="1793710" y="2097913"/>
            <a:ext cx="583214" cy="3715757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SzPct val="110000"/>
              <a:buFontTx/>
              <a:buNone/>
              <a:defRPr sz="1700" b="0" i="0" baseline="0">
                <a:solidFill>
                  <a:srgbClr val="4680B3"/>
                </a:solidFill>
                <a:latin typeface="Aachen Bold BT"/>
                <a:cs typeface="Aachen Bold BT"/>
              </a:defRPr>
            </a:lvl1pPr>
            <a:lvl2pPr marL="457200" indent="0">
              <a:lnSpc>
                <a:spcPct val="110000"/>
              </a:lnSpc>
              <a:buSzPct val="90000"/>
              <a:buFontTx/>
              <a:buNone/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2pPr>
            <a:lvl3pPr marL="914400" indent="0">
              <a:lnSpc>
                <a:spcPct val="110000"/>
              </a:lnSpc>
              <a:buNone/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3pPr>
            <a:lvl4pPr>
              <a:lnSpc>
                <a:spcPct val="110000"/>
              </a:lnSpc>
              <a:defRPr sz="1400" b="0" i="0">
                <a:solidFill>
                  <a:srgbClr val="5B414D"/>
                </a:solidFill>
                <a:latin typeface="FS Me Light"/>
                <a:cs typeface="FS Me Light"/>
              </a:defRPr>
            </a:lvl4pPr>
            <a:lvl5pPr>
              <a:lnSpc>
                <a:spcPct val="110000"/>
              </a:lnSpc>
              <a:defRPr sz="1200" b="0" i="0">
                <a:solidFill>
                  <a:srgbClr val="5B414D"/>
                </a:solidFill>
                <a:latin typeface="FS Me Light"/>
                <a:cs typeface="FS M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482092" y="262944"/>
            <a:ext cx="8229600" cy="1124958"/>
          </a:xfrm>
        </p:spPr>
        <p:txBody>
          <a:bodyPr anchor="t">
            <a:noAutofit/>
          </a:bodyPr>
          <a:lstStyle>
            <a:lvl1pPr algn="l">
              <a:defRPr sz="40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7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   </a:t>
            </a:r>
          </a:p>
        </p:txBody>
      </p:sp>
      <p:sp>
        <p:nvSpPr>
          <p:cNvPr id="4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6BC55FD4-A9AA-4DFF-A6CE-9C48811309FC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5" name="Bild 8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693266"/>
            <a:ext cx="8229600" cy="882750"/>
          </a:xfrm>
        </p:spPr>
        <p:txBody>
          <a:bodyPr anchor="t">
            <a:noAutofit/>
          </a:bodyPr>
          <a:lstStyle>
            <a:lvl1pPr algn="l">
              <a:defRPr sz="50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5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CD0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A7623E91-394A-459F-B3A6-32395EA73C15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5" name="Bild 8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693266"/>
            <a:ext cx="8229600" cy="882750"/>
          </a:xfrm>
        </p:spPr>
        <p:txBody>
          <a:bodyPr anchor="t">
            <a:noAutofit/>
          </a:bodyPr>
          <a:lstStyle>
            <a:lvl1pPr algn="l">
              <a:defRPr sz="50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0"/>
          <p:cNvSpPr/>
          <p:nvPr userDrawn="1"/>
        </p:nvSpPr>
        <p:spPr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66" charset="0"/>
              </a:rPr>
              <a:t>page </a:t>
            </a:r>
            <a:fld id="{2497F052-28D5-457C-A790-0FBFDE9889E6}" type="slidenum">
              <a:rPr lang="en-US" sz="800">
                <a:solidFill>
                  <a:srgbClr val="5B414D"/>
                </a:solidFill>
                <a:latin typeface="Chalkduster" pitchFamily="66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66" charset="0"/>
            </a:endParaRPr>
          </a:p>
        </p:txBody>
      </p:sp>
      <p:pic>
        <p:nvPicPr>
          <p:cNvPr id="6" name="Bild 9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2092" y="422559"/>
            <a:ext cx="8229600" cy="1124958"/>
          </a:xfrm>
        </p:spPr>
        <p:txBody>
          <a:bodyPr anchor="t">
            <a:noAutofit/>
          </a:bodyPr>
          <a:lstStyle>
            <a:lvl1pPr algn="l">
              <a:defRPr sz="28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sz="half" idx="1"/>
          </p:nvPr>
        </p:nvSpPr>
        <p:spPr>
          <a:xfrm>
            <a:off x="486993" y="1354159"/>
            <a:ext cx="7573315" cy="4525963"/>
          </a:xfrm>
        </p:spPr>
        <p:txBody>
          <a:bodyPr>
            <a:noAutofit/>
          </a:bodyPr>
          <a:lstStyle>
            <a:lvl1pPr marL="342900" indent="-342900">
              <a:lnSpc>
                <a:spcPct val="110000"/>
              </a:lnSpc>
              <a:buSzPct val="110000"/>
              <a:buFontTx/>
              <a:buBlip>
                <a:blip r:embed="rId3"/>
              </a:buBlip>
              <a:defRPr sz="1700" b="0" i="0" baseline="0">
                <a:solidFill>
                  <a:srgbClr val="5B414D"/>
                </a:solidFill>
                <a:latin typeface="FS Me Light"/>
                <a:cs typeface="FS Me Light"/>
              </a:defRPr>
            </a:lvl1pPr>
            <a:lvl2pPr marL="742950" indent="-285750">
              <a:lnSpc>
                <a:spcPct val="110000"/>
              </a:lnSpc>
              <a:buSzPct val="90000"/>
              <a:buFontTx/>
              <a:buBlip>
                <a:blip r:embed="rId3"/>
              </a:buBlip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2pPr>
            <a:lvl3pPr>
              <a:lnSpc>
                <a:spcPct val="110000"/>
              </a:lnSpc>
              <a:defRPr sz="1500" b="0" i="0">
                <a:solidFill>
                  <a:srgbClr val="5B414D"/>
                </a:solidFill>
                <a:latin typeface="FS Me Light"/>
                <a:cs typeface="FS Me Light"/>
              </a:defRPr>
            </a:lvl3pPr>
            <a:lvl4pPr>
              <a:lnSpc>
                <a:spcPct val="110000"/>
              </a:lnSpc>
              <a:defRPr sz="1400" b="0" i="0">
                <a:solidFill>
                  <a:srgbClr val="5B414D"/>
                </a:solidFill>
                <a:latin typeface="FS Me Light"/>
                <a:cs typeface="FS Me Light"/>
              </a:defRPr>
            </a:lvl4pPr>
            <a:lvl5pPr>
              <a:lnSpc>
                <a:spcPct val="110000"/>
              </a:lnSpc>
              <a:defRPr sz="1200" b="0" i="0">
                <a:solidFill>
                  <a:srgbClr val="5B414D"/>
                </a:solidFill>
                <a:latin typeface="FS Me Light"/>
                <a:cs typeface="FS M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8D43A-8868-4E15-98D9-C7A8CB7F511C}" type="datetimeFigureOut">
              <a:rPr lang="en-US" smtClean="0"/>
              <a:pPr/>
              <a:t>29-Apr-15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DD5EF-6117-4086-BA29-6ADC0FBDA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5" r:id="rId15"/>
    <p:sldLayoutId id="214748366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xxAcPsUqQg" TargetMode="Externa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_wjYltJGLw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1"/>
          <p:cNvSpPr>
            <a:spLocks noGrp="1"/>
          </p:cNvSpPr>
          <p:nvPr>
            <p:ph type="title"/>
          </p:nvPr>
        </p:nvSpPr>
        <p:spPr>
          <a:xfrm>
            <a:off x="508000" y="3098800"/>
            <a:ext cx="8229600" cy="882650"/>
          </a:xfrm>
        </p:spPr>
        <p:txBody>
          <a:bodyPr/>
          <a:lstStyle/>
          <a:p>
            <a:pPr algn="ctr" rtl="1" eaLnBrk="1" hangingPunct="1"/>
            <a:r>
              <a:rPr lang="ar-EG" b="1" dirty="0" smtClean="0">
                <a:latin typeface="Aachen Bold BT" pitchFamily="18" charset="0"/>
              </a:rPr>
              <a:t>مقدمة عن الشراكة العالمية</a:t>
            </a:r>
            <a:endParaRPr lang="en-GB" b="1" dirty="0" smtClean="0">
              <a:latin typeface="Aachen Bold BT" pitchFamily="18" charset="0"/>
            </a:endParaRPr>
          </a:p>
        </p:txBody>
      </p:sp>
      <p:sp>
        <p:nvSpPr>
          <p:cNvPr id="1126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08000" y="3892550"/>
            <a:ext cx="5330825" cy="1179513"/>
          </a:xfrm>
        </p:spPr>
        <p:txBody>
          <a:bodyPr/>
          <a:lstStyle/>
          <a:p>
            <a:pPr eaLnBrk="1" hangingPunct="1"/>
            <a:endParaRPr lang="en-GB" dirty="0" smtClean="0">
              <a:latin typeface="FS Me Light" pitchFamily="50" charset="0"/>
            </a:endParaRPr>
          </a:p>
        </p:txBody>
      </p:sp>
      <p:sp>
        <p:nvSpPr>
          <p:cNvPr id="11267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557213" y="2855913"/>
            <a:ext cx="2655887" cy="681037"/>
          </a:xfrm>
        </p:spPr>
        <p:txBody>
          <a:bodyPr/>
          <a:lstStyle/>
          <a:p>
            <a:pPr eaLnBrk="1" hangingPunct="1"/>
            <a:r>
              <a:rPr lang="en-GB" smtClean="0">
                <a:latin typeface="Chalkduster" pitchFamily="66" charset="0"/>
              </a:rPr>
              <a:t>22 November 2013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7450" y="4829175"/>
            <a:ext cx="41116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442200" cy="1125538"/>
          </a:xfrm>
        </p:spPr>
        <p:txBody>
          <a:bodyPr/>
          <a:lstStyle/>
          <a:p>
            <a:pPr algn="r" rtl="1" eaLnBrk="1" hangingPunct="1"/>
            <a:r>
              <a:rPr lang="ar-EG" sz="3800" b="1" dirty="0" smtClean="0">
                <a:latin typeface="Aachen Bold BT" pitchFamily="18" charset="0"/>
              </a:rPr>
              <a:t>خلق شراكة عالمية</a:t>
            </a:r>
            <a:endParaRPr lang="en-GB" sz="3800" b="1" dirty="0" smtClean="0"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7953375" cy="4876800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r>
              <a:rPr lang="ar-EG" sz="2900" dirty="0" smtClean="0">
                <a:latin typeface="FS Me Light" pitchFamily="50" charset="0"/>
              </a:rPr>
              <a:t>اتفقت الجمعية العالمية للمرشدات و فتيات الكشافة مع مشروع دوف لتقدير الذات على انه بتعاونهما سوياً سيمكنهما الوصول لثلاثة و نصف ملايين فتاة و فتى حول العالم فى مدة ثلاث سنوات ،لتوعيتهم فى ما يختص بموضوع الثقة الجسدية و تقدير الذات.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b="1" dirty="0" smtClean="0">
                <a:latin typeface="FS Me Light" pitchFamily="50" charset="0"/>
              </a:rPr>
              <a:t>رؤية الشراكة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dirty="0" smtClean="0">
                <a:latin typeface="FS Me Light" pitchFamily="50" charset="0"/>
              </a:rPr>
              <a:t>عالم خالى من القلق المتعلق بالمظهر لدى الفتيات.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b="1" dirty="0" smtClean="0">
                <a:latin typeface="FS Me Light" pitchFamily="50" charset="0"/>
              </a:rPr>
              <a:t>مهمة الشراكة</a:t>
            </a:r>
          </a:p>
          <a:p>
            <a:pPr marL="0" indent="0" algn="r" rtl="1" eaLnBrk="1" hangingPunct="1">
              <a:buFontTx/>
              <a:buNone/>
            </a:pPr>
            <a:r>
              <a:rPr lang="ar-EG" sz="2900" dirty="0" smtClean="0">
                <a:latin typeface="FS Me Light" pitchFamily="50" charset="0"/>
              </a:rPr>
              <a:t>تمكين الفتيات من الوصول لأقصى إمكاناتهن عن طريق تعزيز الثقة الجسدية و تقدير الذات لديهن.</a:t>
            </a:r>
            <a:endParaRPr lang="en-GB" sz="2900" dirty="0" smtClean="0">
              <a:latin typeface="FS Me Light" pitchFamily="50" charset="0"/>
            </a:endParaRPr>
          </a:p>
          <a:p>
            <a:pPr marL="0" indent="0" algn="r" rtl="1" eaLnBrk="1" hangingPunct="1">
              <a:buFontTx/>
              <a:buNone/>
            </a:pPr>
            <a:endParaRPr lang="en-GB" sz="2900" dirty="0" smtClean="0">
              <a:latin typeface="FS M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42200" cy="1125538"/>
          </a:xfrm>
        </p:spPr>
        <p:txBody>
          <a:bodyPr/>
          <a:lstStyle/>
          <a:p>
            <a:pPr algn="r" rtl="1" eaLnBrk="1" hangingPunct="1"/>
            <a:r>
              <a:rPr lang="ar-EG" sz="4400" b="1" dirty="0" smtClean="0">
                <a:latin typeface="Aachen Bold BT" pitchFamily="18" charset="0"/>
              </a:rPr>
              <a:t>برنامج عالمي !</a:t>
            </a:r>
            <a:endParaRPr lang="en-GB" sz="4400" b="1" dirty="0" smtClean="0">
              <a:latin typeface="Aachen Bold BT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" y="1423988"/>
            <a:ext cx="8885238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4114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4724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962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191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419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2133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667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4724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5181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5486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5867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057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810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886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3352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657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505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05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514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4114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4876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429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3810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3581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572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819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743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209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590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895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3124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200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429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962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5410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962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4038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114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276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94200" y="3160713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4953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3581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962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3733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257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029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3581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657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743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590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514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743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2667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971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048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3352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3124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4114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114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4267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4267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810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4191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5800" y="5943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44958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267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3340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419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4196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724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5105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42672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508001" y="3276600"/>
            <a:ext cx="8102600" cy="1244600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4800" b="1" dirty="0" smtClean="0">
                <a:latin typeface="Aachen Bold BT" pitchFamily="18" charset="0"/>
              </a:rPr>
              <a:t>كيف تصبح جمعيتى جزء من ”حرة لاكون أنا“؟</a:t>
            </a:r>
            <a:endParaRPr lang="en-GB" sz="4800" b="1" dirty="0" smtClean="0"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75184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4400" b="1" dirty="0" smtClean="0">
                <a:latin typeface="Aachen Bold BT" pitchFamily="18" charset="0"/>
              </a:rPr>
              <a:t>حرة لاكون انا </a:t>
            </a:r>
            <a:r>
              <a:rPr lang="ar-EG" sz="4400" b="1" u="sng" dirty="0" smtClean="0">
                <a:latin typeface="Aachen Bold BT" pitchFamily="18" charset="0"/>
              </a:rPr>
              <a:t>للجميع</a:t>
            </a:r>
            <a:endParaRPr lang="en-GB" sz="4400" b="1" u="sng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algn="r" rtl="1" eaLnBrk="1" hangingPunct="1">
              <a:buFont typeface="Arial" pitchFamily="34" charset="0"/>
              <a:buChar char="•"/>
            </a:pPr>
            <a:r>
              <a:rPr lang="ar-EG" sz="3800" b="1" dirty="0" smtClean="0">
                <a:latin typeface="FS Me Light" pitchFamily="50" charset="0"/>
              </a:rPr>
              <a:t>كتيبات للانشطة على درجة عالية من الجودة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800" b="1" dirty="0" smtClean="0">
                <a:latin typeface="FS Me Light" pitchFamily="50" charset="0"/>
              </a:rPr>
              <a:t>دليل مفصل للقائدات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800" b="1" dirty="0" smtClean="0">
                <a:latin typeface="FS Me Light" pitchFamily="50" charset="0"/>
              </a:rPr>
              <a:t>شارة جديدة </a:t>
            </a:r>
            <a:endParaRPr lang="en-GB" sz="3800" b="1" dirty="0" smtClean="0">
              <a:latin typeface="FS Me Light" pitchFamily="50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39800">
            <a:off x="691474" y="2596348"/>
            <a:ext cx="2855912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5663" y="4214813"/>
            <a:ext cx="230981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75184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4400" b="1" dirty="0" smtClean="0">
                <a:latin typeface="Aachen Bold BT" pitchFamily="18" charset="0"/>
              </a:rPr>
              <a:t>حرة لاكون انا </a:t>
            </a:r>
            <a:r>
              <a:rPr lang="ar-EG" sz="4400" b="1" u="sng" dirty="0" smtClean="0">
                <a:latin typeface="Aachen Bold BT" pitchFamily="18" charset="0"/>
              </a:rPr>
              <a:t>للجميع</a:t>
            </a:r>
            <a:endParaRPr lang="en-GB" sz="4400" b="1" u="sng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تعليم إليكترونى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خطة للمناصرة للعام 2015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فريق متفانى من اعضاء الجمعية العالمية</a:t>
            </a:r>
          </a:p>
          <a:p>
            <a:pPr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تنمية العضوية، إضافة مميزة لنشاط الجمعيات الأعضاء، الإرتقاء بتعليم الاقران.</a:t>
            </a:r>
            <a:endParaRPr lang="en-GB" sz="3600" b="1" dirty="0" smtClean="0">
              <a:latin typeface="FS Me Light" pitchFamily="50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648200"/>
            <a:ext cx="296176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508000" y="3692525"/>
            <a:ext cx="8229600" cy="884238"/>
          </a:xfrm>
        </p:spPr>
        <p:txBody>
          <a:bodyPr/>
          <a:lstStyle/>
          <a:p>
            <a:pPr algn="r" rtl="1" eaLnBrk="1" hangingPunct="1"/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مشروع دوف لتقدير الذات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508000" y="3692525"/>
            <a:ext cx="8229600" cy="884238"/>
          </a:xfrm>
        </p:spPr>
        <p:txBody>
          <a:bodyPr/>
          <a:lstStyle/>
          <a:p>
            <a:pPr lvl="0" algn="r" rtl="1">
              <a:spcBef>
                <a:spcPts val="0"/>
              </a:spcBef>
              <a:defRPr/>
            </a:pP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فيديو دوف: الناقد الذاتى</a:t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en-GB" sz="1800" dirty="0" smtClean="0">
                <a:solidFill>
                  <a:prstClr val="black"/>
                </a:solidFill>
                <a:latin typeface="Arial"/>
                <a:hlinkClick r:id="rId2"/>
              </a:rPr>
              <a:t>https://www.youtube.com/watch?v=axxAcPsUqQg</a:t>
            </a:r>
            <a:r>
              <a:rPr lang="en-GB" sz="1800" dirty="0" smtClean="0">
                <a:solidFill>
                  <a:prstClr val="black"/>
                </a:solidFill>
                <a:latin typeface="Arial"/>
              </a:rPr>
              <a:t> </a:t>
            </a:r>
            <a:br>
              <a:rPr lang="en-GB" sz="1800" dirty="0" smtClean="0">
                <a:solidFill>
                  <a:prstClr val="black"/>
                </a:solidFill>
                <a:latin typeface="Arial"/>
              </a:rPr>
            </a:b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8229600" cy="13668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5029200" y="1371600"/>
            <a:ext cx="3609975" cy="4525963"/>
          </a:xfrm>
        </p:spPr>
        <p:txBody>
          <a:bodyPr/>
          <a:lstStyle/>
          <a:p>
            <a:pPr algn="justLow" rtl="1" eaLnBrk="1" hangingPunct="1">
              <a:buNone/>
            </a:pPr>
            <a:endParaRPr lang="ar-EG" sz="4000" dirty="0" smtClean="0">
              <a:solidFill>
                <a:schemeClr val="accent1">
                  <a:lumMod val="50000"/>
                </a:schemeClr>
              </a:solidFill>
              <a:latin typeface="FS Me Light" pitchFamily="50" charset="0"/>
            </a:endParaRPr>
          </a:p>
          <a:p>
            <a:pPr algn="justLow" rtl="1" eaLnBrk="1" hangingPunct="1">
              <a:buNone/>
            </a:pPr>
            <a:endParaRPr lang="ar-EG" sz="4000" dirty="0" smtClean="0">
              <a:solidFill>
                <a:schemeClr val="accent1">
                  <a:lumMod val="50000"/>
                </a:schemeClr>
              </a:solidFill>
              <a:latin typeface="FS Me Light" pitchFamily="50" charset="0"/>
            </a:endParaRPr>
          </a:p>
          <a:p>
            <a:pPr algn="justLow" rtl="1" eaLnBrk="1" hangingPunct="1">
              <a:buNone/>
            </a:pPr>
            <a:r>
              <a:rPr lang="ar-EG" sz="4000" b="1" dirty="0" smtClean="0">
                <a:solidFill>
                  <a:schemeClr val="accent1">
                    <a:lumMod val="50000"/>
                  </a:schemeClr>
                </a:solidFill>
                <a:latin typeface="FS Me Light" pitchFamily="50" charset="0"/>
              </a:rPr>
              <a:t>ينبغى ان يكون الجمال مصدراً للثقة و ليس للقلق!</a:t>
            </a:r>
            <a:endParaRPr lang="en-GB" sz="4000" b="1" dirty="0" smtClean="0">
              <a:solidFill>
                <a:schemeClr val="accent1">
                  <a:lumMod val="50000"/>
                </a:schemeClr>
              </a:solidFill>
              <a:latin typeface="FS Me Light" pitchFamily="50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5499100"/>
            <a:ext cx="1814513" cy="1358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31875"/>
            <a:ext cx="4876800" cy="58245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031874"/>
            <a:ext cx="5005163" cy="58261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0" y="160338"/>
            <a:ext cx="80010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3400" b="1" dirty="0" smtClean="0">
                <a:latin typeface="Aachen Bold BT" pitchFamily="18" charset="0"/>
              </a:rPr>
              <a:t>تسعة من كل عشرة فتيات يرغبن بتغيير شيئ واحد على الأقل من مظهرهن الخارجى!</a:t>
            </a:r>
            <a:endParaRPr lang="en-GB" sz="3400" b="1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609600" y="6172200"/>
            <a:ext cx="6172200" cy="30480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  <a:latin typeface="Helvetica Neue Light"/>
                <a:ea typeface="MS PGothic"/>
              </a:rPr>
              <a:t>(</a:t>
            </a:r>
            <a:r>
              <a:rPr lang="en-US" sz="1400" dirty="0" smtClean="0">
                <a:solidFill>
                  <a:srgbClr val="808080"/>
                </a:solidFill>
                <a:ea typeface="MS PGothic"/>
              </a:rPr>
              <a:t>The Real Truth About Beauty. Dove Global Quantitative Study 2004)</a:t>
            </a:r>
            <a:endParaRPr lang="en-US" sz="1800" dirty="0" smtClean="0">
              <a:solidFill>
                <a:prstClr val="black"/>
              </a:solidFill>
              <a:latin typeface="Arial"/>
            </a:endParaRPr>
          </a:p>
          <a:p>
            <a:pPr algn="justLow" rtl="1" eaLnBrk="1" hangingPunct="1">
              <a:buNone/>
            </a:pPr>
            <a:endParaRPr lang="en-GB" sz="4000" dirty="0" smtClean="0">
              <a:solidFill>
                <a:schemeClr val="accent1">
                  <a:lumMod val="50000"/>
                </a:schemeClr>
              </a:solidFill>
              <a:latin typeface="FS Me Light" pitchFamily="50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524000"/>
            <a:ext cx="7638760" cy="415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609600" y="304800"/>
            <a:ext cx="7399338" cy="11223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200" b="1" dirty="0" smtClean="0">
                <a:solidFill>
                  <a:srgbClr val="4680B3"/>
                </a:solidFill>
                <a:ea typeface="MS PGothic"/>
              </a:rPr>
              <a:t>الضغط الذى تشعر به الفتيات حول العالم</a:t>
            </a:r>
            <a:endParaRPr b="1"/>
          </a:p>
        </p:txBody>
      </p:sp>
      <p:sp>
        <p:nvSpPr>
          <p:cNvPr id="404" name="CustomShape 2"/>
          <p:cNvSpPr/>
          <p:nvPr/>
        </p:nvSpPr>
        <p:spPr>
          <a:xfrm>
            <a:off x="487363" y="1381125"/>
            <a:ext cx="7570787" cy="45243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8" y="1052513"/>
            <a:ext cx="8897937" cy="523398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06" name="CustomShape 3"/>
          <p:cNvSpPr/>
          <p:nvPr/>
        </p:nvSpPr>
        <p:spPr>
          <a:xfrm>
            <a:off x="2016125" y="4956175"/>
            <a:ext cx="862013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67%</a:t>
            </a:r>
            <a:endParaRPr/>
          </a:p>
        </p:txBody>
      </p:sp>
      <p:sp>
        <p:nvSpPr>
          <p:cNvPr id="407" name="CustomShape 4"/>
          <p:cNvSpPr/>
          <p:nvPr/>
        </p:nvSpPr>
        <p:spPr>
          <a:xfrm>
            <a:off x="3011488" y="1954213"/>
            <a:ext cx="1185862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64%</a:t>
            </a:r>
            <a:endParaRPr/>
          </a:p>
        </p:txBody>
      </p:sp>
      <p:sp>
        <p:nvSpPr>
          <p:cNvPr id="408" name="CustomShape 5"/>
          <p:cNvSpPr/>
          <p:nvPr/>
        </p:nvSpPr>
        <p:spPr>
          <a:xfrm>
            <a:off x="4356100" y="2420938"/>
            <a:ext cx="1030288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89%</a:t>
            </a:r>
            <a:endParaRPr/>
          </a:p>
        </p:txBody>
      </p:sp>
      <p:sp>
        <p:nvSpPr>
          <p:cNvPr id="409" name="CustomShape 6"/>
          <p:cNvSpPr/>
          <p:nvPr/>
        </p:nvSpPr>
        <p:spPr>
          <a:xfrm>
            <a:off x="700088" y="2354263"/>
            <a:ext cx="817562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59%</a:t>
            </a:r>
            <a:endParaRPr/>
          </a:p>
        </p:txBody>
      </p:sp>
      <p:sp>
        <p:nvSpPr>
          <p:cNvPr id="410" name="CustomShape 7"/>
          <p:cNvSpPr/>
          <p:nvPr/>
        </p:nvSpPr>
        <p:spPr>
          <a:xfrm>
            <a:off x="825500" y="1514475"/>
            <a:ext cx="862013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66%</a:t>
            </a:r>
            <a:endParaRPr/>
          </a:p>
        </p:txBody>
      </p:sp>
      <p:sp>
        <p:nvSpPr>
          <p:cNvPr id="411" name="CustomShape 8"/>
          <p:cNvSpPr/>
          <p:nvPr/>
        </p:nvSpPr>
        <p:spPr>
          <a:xfrm>
            <a:off x="6919913" y="2909888"/>
            <a:ext cx="962025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79%</a:t>
            </a:r>
            <a:endParaRPr/>
          </a:p>
        </p:txBody>
      </p:sp>
      <p:sp>
        <p:nvSpPr>
          <p:cNvPr id="412" name="CustomShape 9"/>
          <p:cNvSpPr/>
          <p:nvPr/>
        </p:nvSpPr>
        <p:spPr>
          <a:xfrm>
            <a:off x="7202488" y="4000500"/>
            <a:ext cx="1223962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65%</a:t>
            </a:r>
            <a:endParaRPr/>
          </a:p>
        </p:txBody>
      </p:sp>
      <p:sp>
        <p:nvSpPr>
          <p:cNvPr id="413" name="CustomShape 10"/>
          <p:cNvSpPr/>
          <p:nvPr/>
        </p:nvSpPr>
        <p:spPr>
          <a:xfrm>
            <a:off x="6759575" y="3470275"/>
            <a:ext cx="1171575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68%</a:t>
            </a:r>
            <a:endParaRPr/>
          </a:p>
        </p:txBody>
      </p:sp>
      <p:sp>
        <p:nvSpPr>
          <p:cNvPr id="414" name="CustomShape 11"/>
          <p:cNvSpPr/>
          <p:nvPr/>
        </p:nvSpPr>
        <p:spPr>
          <a:xfrm>
            <a:off x="7513638" y="2262188"/>
            <a:ext cx="1003300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76%</a:t>
            </a:r>
            <a:endParaRPr/>
          </a:p>
        </p:txBody>
      </p:sp>
      <p:sp>
        <p:nvSpPr>
          <p:cNvPr id="415" name="CustomShape 12"/>
          <p:cNvSpPr/>
          <p:nvPr/>
        </p:nvSpPr>
        <p:spPr>
          <a:xfrm>
            <a:off x="5757863" y="3416300"/>
            <a:ext cx="920750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67%</a:t>
            </a:r>
            <a:endParaRPr/>
          </a:p>
        </p:txBody>
      </p:sp>
      <p:sp>
        <p:nvSpPr>
          <p:cNvPr id="416" name="CustomShape 13"/>
          <p:cNvSpPr/>
          <p:nvPr/>
        </p:nvSpPr>
        <p:spPr>
          <a:xfrm>
            <a:off x="6181725" y="1887538"/>
            <a:ext cx="1033463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70%</a:t>
            </a:r>
            <a:endParaRPr/>
          </a:p>
        </p:txBody>
      </p:sp>
      <p:sp>
        <p:nvSpPr>
          <p:cNvPr id="417" name="CustomShape 14"/>
          <p:cNvSpPr/>
          <p:nvPr/>
        </p:nvSpPr>
        <p:spPr>
          <a:xfrm>
            <a:off x="2038350" y="4224338"/>
            <a:ext cx="1049338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82%</a:t>
            </a:r>
            <a:endParaRPr/>
          </a:p>
        </p:txBody>
      </p:sp>
      <p:sp>
        <p:nvSpPr>
          <p:cNvPr id="418" name="CustomShape 15"/>
          <p:cNvSpPr/>
          <p:nvPr/>
        </p:nvSpPr>
        <p:spPr>
          <a:xfrm>
            <a:off x="4508500" y="2733675"/>
            <a:ext cx="1030288" cy="363538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65%</a:t>
            </a:r>
            <a:endParaRPr/>
          </a:p>
        </p:txBody>
      </p:sp>
      <p:sp>
        <p:nvSpPr>
          <p:cNvPr id="419" name="CustomShape 16"/>
          <p:cNvSpPr/>
          <p:nvPr/>
        </p:nvSpPr>
        <p:spPr>
          <a:xfrm>
            <a:off x="3705225" y="2820988"/>
            <a:ext cx="728663" cy="363537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rgbClr val="FFFFFF"/>
                </a:solidFill>
                <a:latin typeface="FS Me Light"/>
                <a:ea typeface="MS PGothic"/>
              </a:rPr>
              <a:t>82%</a:t>
            </a:r>
            <a:endParaRPr/>
          </a:p>
        </p:txBody>
      </p:sp>
      <p:sp>
        <p:nvSpPr>
          <p:cNvPr id="420" name="CustomShape 17"/>
          <p:cNvSpPr/>
          <p:nvPr/>
        </p:nvSpPr>
        <p:spPr>
          <a:xfrm>
            <a:off x="2895600" y="5486400"/>
            <a:ext cx="4225925" cy="879475"/>
          </a:xfrm>
          <a:prstGeom prst="rect">
            <a:avLst/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600" dirty="0" smtClean="0">
                <a:solidFill>
                  <a:srgbClr val="FFFFFF"/>
                </a:solidFill>
                <a:ea typeface="MS PGothic"/>
              </a:rPr>
              <a:t>% الفتيات اللاتى يشعرن بالضغط ليصبحن جميلات بمقاييس المجتمع</a:t>
            </a:r>
            <a:endParaRPr/>
          </a:p>
        </p:txBody>
      </p:sp>
      <p:sp>
        <p:nvSpPr>
          <p:cNvPr id="421" name="CustomShape 18"/>
          <p:cNvSpPr/>
          <p:nvPr/>
        </p:nvSpPr>
        <p:spPr>
          <a:xfrm>
            <a:off x="107950" y="6450013"/>
            <a:ext cx="9034463" cy="36353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i="1" dirty="0">
                <a:solidFill>
                  <a:srgbClr val="707173"/>
                </a:solidFill>
                <a:latin typeface="FS Me Light"/>
                <a:ea typeface="Helvetica Neue Light"/>
              </a:rPr>
              <a:t>References</a:t>
            </a:r>
            <a:endParaRPr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AutoNum type="arabicPeriod"/>
              <a:defRPr/>
            </a:pPr>
            <a:r>
              <a:rPr lang="en-GB" sz="900" i="1" dirty="0">
                <a:solidFill>
                  <a:srgbClr val="707173"/>
                </a:solidFill>
                <a:latin typeface="FS Me Light"/>
                <a:ea typeface="Helvetica Neue Light"/>
              </a:rPr>
              <a:t>Optimally Landing Dove Social Mission in Key Global Markets, Edelman </a:t>
            </a:r>
            <a:r>
              <a:rPr lang="en-GB" sz="900" i="1" dirty="0" err="1">
                <a:solidFill>
                  <a:srgbClr val="707173"/>
                </a:solidFill>
                <a:latin typeface="FS Me Light"/>
                <a:ea typeface="Helvetica Neue Light"/>
              </a:rPr>
              <a:t>Berland</a:t>
            </a:r>
            <a:r>
              <a:rPr lang="en-GB" sz="900" i="1" dirty="0">
                <a:solidFill>
                  <a:srgbClr val="707173"/>
                </a:solidFill>
                <a:latin typeface="FS Me Light"/>
                <a:ea typeface="Helvetica Neue Light"/>
              </a:rPr>
              <a:t>, April 2013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Inhaltsplatzhalter 1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7162800" cy="4525962"/>
          </a:xfrm>
        </p:spPr>
        <p:txBody>
          <a:bodyPr/>
          <a:lstStyle/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2800" b="1" dirty="0" smtClean="0">
                <a:latin typeface="FS Me Light" pitchFamily="50" charset="0"/>
              </a:rPr>
              <a:t>لماذا ”حرة لاكون انا؟</a:t>
            </a:r>
          </a:p>
          <a:p>
            <a:pPr marL="457200" indent="-457200" algn="r" rtl="1" eaLnBrk="1" hangingPunct="1"/>
            <a:r>
              <a:rPr lang="ar-EG" sz="2800" b="1" dirty="0" smtClean="0">
                <a:latin typeface="FS Me Light" pitchFamily="50" charset="0"/>
              </a:rPr>
              <a:t>   كيف تتماشى موضوعات الثقة الجسدية وتقدير الذات مع رؤية و مهمة الجمعية العالمية للمرشدات وفتيات الكشافة.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2800" b="1" dirty="0" smtClean="0">
                <a:latin typeface="FS Me Light" pitchFamily="50" charset="0"/>
              </a:rPr>
              <a:t>  شراكتنا العالمية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2800" b="1" dirty="0" smtClean="0">
                <a:latin typeface="FS Me Light" pitchFamily="50" charset="0"/>
              </a:rPr>
              <a:t>تأثير الشراكة العالمية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2800" b="1" dirty="0" smtClean="0">
                <a:latin typeface="FS Me Light" pitchFamily="50" charset="0"/>
              </a:rPr>
              <a:t>كيف تصبح جمعيتنا جزء من ”حرة لأكون أنا“؟</a:t>
            </a:r>
          </a:p>
          <a:p>
            <a:pPr marL="457200" indent="-457200" algn="r" rtl="1" eaLnBrk="1" hangingPunct="1">
              <a:buFont typeface="Wingdings" pitchFamily="2" charset="2"/>
              <a:buChar char="v"/>
            </a:pPr>
            <a:r>
              <a:rPr lang="ar-EG" sz="2800" b="1" dirty="0" smtClean="0">
                <a:latin typeface="FS Me Light" pitchFamily="50" charset="0"/>
              </a:rPr>
              <a:t>مشروع ”دوف“ لتقدير الذات</a:t>
            </a:r>
            <a:endParaRPr lang="en-GB" sz="2800" b="1" dirty="0" smtClean="0">
              <a:latin typeface="FS Me Light" pitchFamily="50" charset="0"/>
            </a:endParaRPr>
          </a:p>
        </p:txBody>
      </p:sp>
      <p:sp>
        <p:nvSpPr>
          <p:cNvPr id="13315" name="Titel 3"/>
          <p:cNvSpPr>
            <a:spLocks noGrp="1"/>
          </p:cNvSpPr>
          <p:nvPr>
            <p:ph type="title"/>
          </p:nvPr>
        </p:nvSpPr>
        <p:spPr>
          <a:xfrm>
            <a:off x="482600" y="242888"/>
            <a:ext cx="7213600" cy="1123950"/>
          </a:xfrm>
        </p:spPr>
        <p:txBody>
          <a:bodyPr/>
          <a:lstStyle/>
          <a:p>
            <a:pPr algn="r" rtl="1" eaLnBrk="1" hangingPunct="1"/>
            <a:r>
              <a:rPr lang="ar-EG" b="1" dirty="0" smtClean="0">
                <a:latin typeface="Aachen Bold BT" pitchFamily="18" charset="0"/>
              </a:rPr>
              <a:t>المحتوى</a:t>
            </a:r>
            <a:endParaRPr lang="de-DE" b="1" dirty="0" smtClean="0">
              <a:latin typeface="Aachen Bold B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0"/>
          </p:nvPr>
        </p:nvSpPr>
        <p:spPr>
          <a:xfrm flipV="1">
            <a:off x="762000" y="5813670"/>
            <a:ext cx="381000" cy="20613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82600" y="160338"/>
            <a:ext cx="7442200" cy="1366837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sz="3600" b="1" dirty="0" smtClean="0">
                <a:latin typeface="Aachen Bold BT" pitchFamily="18" charset="0"/>
              </a:rPr>
              <a:t>ستة من كل عشرة فتيات يتجنبن المشاركة بالأنشطة المختلفة بسبب ضعف ثقتهن الجسدية</a:t>
            </a:r>
            <a:endParaRPr lang="en-GB" sz="3600" b="1" dirty="0" smtClean="0">
              <a:latin typeface="Aachen Bold BT" pitchFamily="18" charset="0"/>
            </a:endParaRPr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7572375" cy="4525963"/>
          </a:xfrm>
        </p:spPr>
        <p:txBody>
          <a:bodyPr/>
          <a:lstStyle/>
          <a:p>
            <a:pPr algn="r" rtl="1" eaLnBrk="1" hangingPunct="1">
              <a:buFontTx/>
              <a:buNone/>
            </a:pPr>
            <a:r>
              <a:rPr lang="ar-EG" sz="3400" dirty="0" smtClean="0">
                <a:latin typeface="FS Me Light" pitchFamily="50" charset="0"/>
              </a:rPr>
              <a:t>فيديو  تغيير شيئ واحد من مظهرى.</a:t>
            </a:r>
            <a:endParaRPr lang="en-GB" sz="3400" dirty="0" smtClean="0">
              <a:latin typeface="FS M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273050" y="217488"/>
            <a:ext cx="7842250" cy="11239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sz="3600" b="1"/>
          </a:p>
        </p:txBody>
      </p:sp>
      <p:sp>
        <p:nvSpPr>
          <p:cNvPr id="427" name="CustomShape 2"/>
          <p:cNvSpPr/>
          <p:nvPr/>
        </p:nvSpPr>
        <p:spPr>
          <a:xfrm>
            <a:off x="-374650" y="6291263"/>
            <a:ext cx="8447088" cy="30162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srgbClr val="808080"/>
                </a:solidFill>
                <a:latin typeface="Helvetica Neue Light"/>
                <a:ea typeface="MS PGothic"/>
              </a:rPr>
              <a:t>(</a:t>
            </a:r>
            <a:r>
              <a:rPr lang="en-GB" sz="1400" dirty="0" smtClean="0">
                <a:solidFill>
                  <a:srgbClr val="808080"/>
                </a:solidFill>
                <a:latin typeface="FS Me Light"/>
                <a:ea typeface="MS PGothic"/>
              </a:rPr>
              <a:t>The Real Truth About Beauty; Revisited . Dove Global Quantitative Study 2010)</a:t>
            </a:r>
            <a:endParaRPr/>
          </a:p>
        </p:txBody>
      </p:sp>
      <p:sp>
        <p:nvSpPr>
          <p:cNvPr id="428" name="CustomShape 3"/>
          <p:cNvSpPr/>
          <p:nvPr/>
        </p:nvSpPr>
        <p:spPr>
          <a:xfrm>
            <a:off x="198438" y="1155700"/>
            <a:ext cx="3106737" cy="560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200" dirty="0" smtClean="0">
                <a:solidFill>
                  <a:srgbClr val="808080"/>
                </a:solidFill>
              </a:rPr>
              <a:t>15%تتجنبن الذهاب للمدرسة</a:t>
            </a:r>
            <a:endParaRPr/>
          </a:p>
        </p:txBody>
      </p:sp>
      <p:sp>
        <p:nvSpPr>
          <p:cNvPr id="429" name="CustomShape 4"/>
          <p:cNvSpPr/>
          <p:nvPr/>
        </p:nvSpPr>
        <p:spPr>
          <a:xfrm>
            <a:off x="2743200" y="1143000"/>
            <a:ext cx="3335338" cy="560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200" dirty="0" smtClean="0">
                <a:solidFill>
                  <a:srgbClr val="808080"/>
                </a:solidFill>
                <a:ea typeface="MS PGothic"/>
              </a:rPr>
              <a:t>13% لا تشاركن بالرأي</a:t>
            </a:r>
            <a:endParaRPr/>
          </a:p>
        </p:txBody>
      </p:sp>
      <p:sp>
        <p:nvSpPr>
          <p:cNvPr id="430" name="CustomShape 5"/>
          <p:cNvSpPr/>
          <p:nvPr/>
        </p:nvSpPr>
        <p:spPr>
          <a:xfrm>
            <a:off x="5094288" y="1143000"/>
            <a:ext cx="4049712" cy="560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ar-EG" sz="2200" dirty="0" smtClean="0">
                <a:solidFill>
                  <a:srgbClr val="808080"/>
                </a:solidFill>
                <a:ea typeface="MS PGothic"/>
              </a:rPr>
              <a:t>12% يتجنبن الذهاب للطبيب</a:t>
            </a:r>
            <a:endParaRPr/>
          </a:p>
        </p:txBody>
      </p:sp>
      <p:pic>
        <p:nvPicPr>
          <p:cNvPr id="35847" name="Picture 4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1447800"/>
            <a:ext cx="782955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" name="CustomShape 6"/>
          <p:cNvSpPr/>
          <p:nvPr/>
        </p:nvSpPr>
        <p:spPr>
          <a:xfrm>
            <a:off x="482600" y="1944688"/>
            <a:ext cx="4340225" cy="214312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</a:rPr>
              <a:t>الذهاب للسباحة أو النوادى الصحية</a:t>
            </a:r>
            <a:endParaRPr/>
          </a:p>
        </p:txBody>
      </p:sp>
      <p:sp>
        <p:nvSpPr>
          <p:cNvPr id="433" name="CustomShape 7"/>
          <p:cNvSpPr/>
          <p:nvPr/>
        </p:nvSpPr>
        <p:spPr>
          <a:xfrm>
            <a:off x="482600" y="2222500"/>
            <a:ext cx="4340225" cy="271463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</a:rPr>
              <a:t>المشاركة بلعبة أو فريق بالنوادى الرياضية</a:t>
            </a:r>
            <a:endParaRPr/>
          </a:p>
        </p:txBody>
      </p:sp>
      <p:sp>
        <p:nvSpPr>
          <p:cNvPr id="434" name="CustomShape 8"/>
          <p:cNvSpPr/>
          <p:nvPr/>
        </p:nvSpPr>
        <p:spPr>
          <a:xfrm>
            <a:off x="482600" y="2590800"/>
            <a:ext cx="4340225" cy="271463"/>
          </a:xfrm>
          <a:prstGeom prst="rect">
            <a:avLst/>
          </a:prstGeom>
          <a:solidFill>
            <a:srgbClr val="CCFFCC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المشاركة بالمناسبات الاجتماعية و الحفلات</a:t>
            </a:r>
            <a:endParaRPr/>
          </a:p>
        </p:txBody>
      </p:sp>
      <p:sp>
        <p:nvSpPr>
          <p:cNvPr id="435" name="CustomShape 9"/>
          <p:cNvSpPr/>
          <p:nvPr/>
        </p:nvSpPr>
        <p:spPr>
          <a:xfrm>
            <a:off x="482600" y="2970213"/>
            <a:ext cx="4340225" cy="271462"/>
          </a:xfrm>
          <a:prstGeom prst="rect">
            <a:avLst/>
          </a:prstGeom>
          <a:solidFill>
            <a:srgbClr val="CCFFCC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التعرف على أصدقاء جدد</a:t>
            </a:r>
            <a:endParaRPr/>
          </a:p>
        </p:txBody>
      </p:sp>
      <p:sp>
        <p:nvSpPr>
          <p:cNvPr id="436" name="CustomShape 10"/>
          <p:cNvSpPr/>
          <p:nvPr/>
        </p:nvSpPr>
        <p:spPr>
          <a:xfrm>
            <a:off x="482600" y="3338513"/>
            <a:ext cx="4340225" cy="271462"/>
          </a:xfrm>
          <a:prstGeom prst="rect">
            <a:avLst/>
          </a:prstGeom>
          <a:solidFill>
            <a:srgbClr val="CC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ممارسة رياضة مثل ركوب الدراجة أو التزلج</a:t>
            </a:r>
            <a:endParaRPr/>
          </a:p>
        </p:txBody>
      </p:sp>
      <p:sp>
        <p:nvSpPr>
          <p:cNvPr id="437" name="CustomShape 11"/>
          <p:cNvSpPr/>
          <p:nvPr/>
        </p:nvSpPr>
        <p:spPr>
          <a:xfrm>
            <a:off x="482600" y="3717925"/>
            <a:ext cx="4268788" cy="271463"/>
          </a:xfrm>
          <a:prstGeom prst="rect">
            <a:avLst/>
          </a:prstGeom>
          <a:solidFill>
            <a:srgbClr val="CC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للمدرسة</a:t>
            </a:r>
            <a:endParaRPr/>
          </a:p>
        </p:txBody>
      </p:sp>
      <p:sp>
        <p:nvSpPr>
          <p:cNvPr id="438" name="CustomShape 12"/>
          <p:cNvSpPr/>
          <p:nvPr/>
        </p:nvSpPr>
        <p:spPr>
          <a:xfrm>
            <a:off x="482600" y="4087813"/>
            <a:ext cx="4268788" cy="271462"/>
          </a:xfrm>
          <a:prstGeom prst="rect">
            <a:avLst/>
          </a:prstGeom>
          <a:solidFill>
            <a:srgbClr val="CCE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التسوق وشراء ملابس جديدة</a:t>
            </a:r>
            <a:endParaRPr/>
          </a:p>
        </p:txBody>
      </p:sp>
      <p:sp>
        <p:nvSpPr>
          <p:cNvPr id="439" name="CustomShape 13"/>
          <p:cNvSpPr/>
          <p:nvPr/>
        </p:nvSpPr>
        <p:spPr>
          <a:xfrm>
            <a:off x="482600" y="4467225"/>
            <a:ext cx="4268788" cy="271463"/>
          </a:xfrm>
          <a:prstGeom prst="rect">
            <a:avLst/>
          </a:prstGeom>
          <a:solidFill>
            <a:srgbClr val="CCE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إبداء الرأى</a:t>
            </a:r>
            <a:endParaRPr/>
          </a:p>
        </p:txBody>
      </p:sp>
      <p:sp>
        <p:nvSpPr>
          <p:cNvPr id="440" name="CustomShape 14"/>
          <p:cNvSpPr/>
          <p:nvPr/>
        </p:nvSpPr>
        <p:spPr>
          <a:xfrm>
            <a:off x="482600" y="4835525"/>
            <a:ext cx="4340225" cy="271463"/>
          </a:xfrm>
          <a:prstGeom prst="rect">
            <a:avLst/>
          </a:prstGeom>
          <a:solidFill>
            <a:srgbClr val="FFC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للطبيب</a:t>
            </a:r>
            <a:endParaRPr/>
          </a:p>
        </p:txBody>
      </p:sp>
      <p:sp>
        <p:nvSpPr>
          <p:cNvPr id="441" name="CustomShape 15"/>
          <p:cNvSpPr/>
          <p:nvPr/>
        </p:nvSpPr>
        <p:spPr>
          <a:xfrm>
            <a:off x="482600" y="5208588"/>
            <a:ext cx="4340225" cy="271462"/>
          </a:xfrm>
          <a:prstGeom prst="rect">
            <a:avLst/>
          </a:prstGeom>
          <a:solidFill>
            <a:srgbClr val="FFC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لمقابلة عمل</a:t>
            </a:r>
            <a:endParaRPr/>
          </a:p>
        </p:txBody>
      </p:sp>
      <p:sp>
        <p:nvSpPr>
          <p:cNvPr id="442" name="CustomShape 16"/>
          <p:cNvSpPr/>
          <p:nvPr/>
        </p:nvSpPr>
        <p:spPr>
          <a:xfrm>
            <a:off x="482600" y="5588000"/>
            <a:ext cx="4268788" cy="271463"/>
          </a:xfrm>
          <a:prstGeom prst="rect">
            <a:avLst/>
          </a:prstGeom>
          <a:solidFill>
            <a:srgbClr val="CCCC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1200" dirty="0" smtClean="0">
                <a:solidFill>
                  <a:srgbClr val="645A5F"/>
                </a:solidFill>
                <a:ea typeface="MS PGothic"/>
              </a:rPr>
              <a:t>الذهاب للعمل</a:t>
            </a:r>
            <a:endParaRPr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-228600" y="246642"/>
            <a:ext cx="8229600" cy="1124958"/>
          </a:xfrm>
        </p:spPr>
        <p:txBody>
          <a:bodyPr/>
          <a:lstStyle/>
          <a:p>
            <a:pPr algn="r" rtl="1"/>
            <a:r>
              <a:rPr lang="ar-EG" b="1" dirty="0" smtClean="0">
                <a:ea typeface="MS PGothic"/>
              </a:rPr>
              <a:t>لا تتجنب الفتيات فقط الانشطة الاجتماعية!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1"/>
          </p:nvPr>
        </p:nvSpPr>
        <p:spPr>
          <a:xfrm flipV="1">
            <a:off x="304800" y="6019801"/>
            <a:ext cx="8610600" cy="289244"/>
          </a:xfrm>
        </p:spPr>
        <p:txBody>
          <a:bodyPr/>
          <a:lstStyle/>
          <a:p>
            <a:pPr algn="r" rtl="1"/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10"/>
          </p:nvPr>
        </p:nvSpPr>
        <p:spPr>
          <a:xfrm>
            <a:off x="8229600" y="2743200"/>
            <a:ext cx="583214" cy="3715757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42200" cy="1135062"/>
          </a:xfrm>
        </p:spPr>
        <p:txBody>
          <a:bodyPr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b="1" dirty="0" smtClean="0">
                <a:ea typeface="MS PGothic"/>
              </a:rPr>
              <a:t>دوف تتولى هذه المهمة</a:t>
            </a:r>
            <a:endParaRPr lang="ar-EG" sz="3600" b="1" dirty="0"/>
          </a:p>
        </p:txBody>
      </p:sp>
      <p:sp>
        <p:nvSpPr>
          <p:cNvPr id="19458" name="Inhaltsplatzhalter 2"/>
          <p:cNvSpPr>
            <a:spLocks noGrp="1"/>
          </p:cNvSpPr>
          <p:nvPr>
            <p:ph sz="half" idx="1"/>
          </p:nvPr>
        </p:nvSpPr>
        <p:spPr>
          <a:xfrm>
            <a:off x="914400" y="4953000"/>
            <a:ext cx="7572375" cy="1600201"/>
          </a:xfrm>
        </p:spPr>
        <p:txBody>
          <a:bodyPr/>
          <a:lstStyle/>
          <a:p>
            <a:pPr algn="ctr" rtl="1">
              <a:buNone/>
            </a:pPr>
            <a:r>
              <a:rPr lang="ar-EG" sz="3000" b="1" dirty="0" smtClean="0">
                <a:solidFill>
                  <a:srgbClr val="17375E"/>
                </a:solidFill>
                <a:ea typeface="MS PGothic"/>
              </a:rPr>
              <a:t>نسعى لأن تنشأ الأجيال الجديدة على التمتع بالثقة فى النفس والانطلاق نحو الاستفادة من كل قدراتهم و تحقيق كل طموحاتهم</a:t>
            </a:r>
            <a:endParaRPr lang="ar-EG" sz="3000" b="1" dirty="0" smtClean="0"/>
          </a:p>
          <a:p>
            <a:pPr algn="r" rtl="1" eaLnBrk="1" hangingPunct="1">
              <a:buFontTx/>
              <a:buNone/>
            </a:pPr>
            <a:endParaRPr lang="en-GB" sz="3400" dirty="0" smtClean="0">
              <a:latin typeface="FS Me Light" pitchFamily="50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066800"/>
            <a:ext cx="5938837" cy="3898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CustomShape 1"/>
          <p:cNvSpPr/>
          <p:nvPr/>
        </p:nvSpPr>
        <p:spPr>
          <a:xfrm>
            <a:off x="177800" y="144463"/>
            <a:ext cx="8228013" cy="11223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sz="3400" b="1"/>
          </a:p>
        </p:txBody>
      </p:sp>
      <p:sp>
        <p:nvSpPr>
          <p:cNvPr id="447" name="CustomShape 2"/>
          <p:cNvSpPr/>
          <p:nvPr/>
        </p:nvSpPr>
        <p:spPr>
          <a:xfrm>
            <a:off x="7010400" y="6356350"/>
            <a:ext cx="2132013" cy="3635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>
                <a:solidFill>
                  <a:srgbClr val="898989"/>
                </a:solidFill>
                <a:latin typeface="Calibri"/>
                <a:ea typeface="MS PGothic"/>
              </a:rPr>
              <a:t> </a:t>
            </a:r>
            <a:endParaRPr/>
          </a:p>
        </p:txBody>
      </p:sp>
      <p:sp>
        <p:nvSpPr>
          <p:cNvPr id="448" name="CustomShape 3"/>
          <p:cNvSpPr/>
          <p:nvPr/>
        </p:nvSpPr>
        <p:spPr>
          <a:xfrm>
            <a:off x="10036175" y="2635250"/>
            <a:ext cx="292100" cy="0"/>
          </a:xfrm>
          <a:prstGeom prst="straightConnector1">
            <a:avLst/>
          </a:prstGeom>
          <a:noFill/>
          <a:ln w="9360">
            <a:solidFill>
              <a:srgbClr val="BFBFBF"/>
            </a:solidFill>
            <a:round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9" name="CustomShape 4"/>
          <p:cNvSpPr/>
          <p:nvPr/>
        </p:nvSpPr>
        <p:spPr>
          <a:xfrm flipH="1">
            <a:off x="10034588" y="3243263"/>
            <a:ext cx="311150" cy="0"/>
          </a:xfrm>
          <a:prstGeom prst="straightConnector1">
            <a:avLst/>
          </a:prstGeom>
          <a:noFill/>
          <a:ln w="9360">
            <a:solidFill>
              <a:srgbClr val="BFBFBF"/>
            </a:solidFill>
            <a:round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0" name="CustomShape 5"/>
          <p:cNvSpPr/>
          <p:nvPr/>
        </p:nvSpPr>
        <p:spPr>
          <a:xfrm>
            <a:off x="279400" y="5659438"/>
            <a:ext cx="4064000" cy="817562"/>
          </a:xfrm>
          <a:prstGeom prst="rect">
            <a:avLst/>
          </a:prstGeom>
          <a:solidFill>
            <a:srgbClr val="FFFFFF"/>
          </a:solidFill>
          <a:ln w="9360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200" b="1" dirty="0">
                <a:solidFill>
                  <a:srgbClr val="376092"/>
                </a:solidFill>
                <a:ea typeface="MS PGothic"/>
              </a:rPr>
              <a:t>برامج التعليم غير الرسمي الخاصة بالجمعية العالمية</a:t>
            </a:r>
            <a:endParaRPr lang="ar-EG" sz="2200" b="1" dirty="0"/>
          </a:p>
        </p:txBody>
      </p:sp>
      <p:sp>
        <p:nvSpPr>
          <p:cNvPr id="451" name="CustomShape 6"/>
          <p:cNvSpPr/>
          <p:nvPr/>
        </p:nvSpPr>
        <p:spPr>
          <a:xfrm>
            <a:off x="4625975" y="5659438"/>
            <a:ext cx="4059238" cy="741362"/>
          </a:xfrm>
          <a:prstGeom prst="rect">
            <a:avLst/>
          </a:prstGeom>
          <a:solidFill>
            <a:srgbClr val="FFFFFF"/>
          </a:solidFill>
          <a:ln w="9360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600" b="1" dirty="0" smtClean="0">
                <a:solidFill>
                  <a:srgbClr val="376092"/>
                </a:solidFill>
                <a:ea typeface="MS PGothic"/>
              </a:rPr>
              <a:t>مشروع دوف لتقدير الذات</a:t>
            </a:r>
            <a:endParaRPr sz="2600" b="1"/>
          </a:p>
        </p:txBody>
      </p:sp>
      <p:sp>
        <p:nvSpPr>
          <p:cNvPr id="452" name="CustomShape 7"/>
          <p:cNvSpPr/>
          <p:nvPr/>
        </p:nvSpPr>
        <p:spPr>
          <a:xfrm>
            <a:off x="4625975" y="1552575"/>
            <a:ext cx="4059238" cy="3963988"/>
          </a:xfrm>
          <a:prstGeom prst="rect">
            <a:avLst/>
          </a:prstGeom>
          <a:noFill/>
          <a:ln w="648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3" name="CustomShape 8"/>
          <p:cNvSpPr/>
          <p:nvPr/>
        </p:nvSpPr>
        <p:spPr>
          <a:xfrm>
            <a:off x="279400" y="1535113"/>
            <a:ext cx="4059238" cy="3963987"/>
          </a:xfrm>
          <a:prstGeom prst="rect">
            <a:avLst/>
          </a:prstGeom>
          <a:noFill/>
          <a:ln w="6480">
            <a:solidFill>
              <a:srgbClr val="A6A6A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89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4088" y="1647825"/>
            <a:ext cx="3717925" cy="37750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3789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" y="1646238"/>
            <a:ext cx="3948113" cy="377348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1124958"/>
          </a:xfrm>
        </p:spPr>
        <p:txBody>
          <a:bodyPr/>
          <a:lstStyle/>
          <a:p>
            <a:pPr algn="r" rtl="1"/>
            <a:r>
              <a:rPr lang="ar-EG" b="1" dirty="0" smtClean="0">
                <a:ea typeface="MS PGothic"/>
              </a:rPr>
              <a:t>من أيضاً له </a:t>
            </a:r>
            <a:r>
              <a:rPr lang="ar-EG" b="1" u="sng" dirty="0" smtClean="0">
                <a:ea typeface="MS PGothic"/>
              </a:rPr>
              <a:t>دور حقيقي وفعال </a:t>
            </a:r>
            <a:r>
              <a:rPr lang="ar-EG" b="1" dirty="0" smtClean="0">
                <a:ea typeface="MS PGothic"/>
              </a:rPr>
              <a:t>لمساعدة الفتيات على الوصول لأقصى إمكاناتهن؟</a:t>
            </a:r>
            <a:r>
              <a:rPr lang="ar-EG" b="1" dirty="0" smtClean="0"/>
              <a:t/>
            </a:r>
            <a:br>
              <a:rPr lang="ar-EG" b="1" dirty="0" smtClean="0"/>
            </a:b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half" idx="1"/>
          </p:nvPr>
        </p:nvSpPr>
        <p:spPr>
          <a:xfrm rot="10800000" flipV="1">
            <a:off x="0" y="6413522"/>
            <a:ext cx="2180007" cy="444478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ustomShape 1"/>
          <p:cNvSpPr/>
          <p:nvPr/>
        </p:nvSpPr>
        <p:spPr>
          <a:xfrm>
            <a:off x="4191000" y="1524000"/>
            <a:ext cx="8228013" cy="11239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38915" name="Content Placeholder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1"/>
            <a:ext cx="67865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8" name="CustomShape 2"/>
          <p:cNvSpPr/>
          <p:nvPr/>
        </p:nvSpPr>
        <p:spPr>
          <a:xfrm>
            <a:off x="482600" y="5345113"/>
            <a:ext cx="8228013" cy="1122362"/>
          </a:xfrm>
          <a:prstGeom prst="rect">
            <a:avLst/>
          </a:prstGeom>
          <a:solidFill>
            <a:srgbClr val="FFFFFF">
              <a:alpha val="71000"/>
            </a:srgb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82092" y="422559"/>
            <a:ext cx="7442708" cy="1124958"/>
          </a:xfrm>
        </p:spPr>
        <p:txBody>
          <a:bodyPr/>
          <a:lstStyle/>
          <a:p>
            <a:pPr lvl="0" algn="r" rtl="1">
              <a:spcBef>
                <a:spcPts val="0"/>
              </a:spcBef>
              <a:defRPr/>
            </a:pPr>
            <a:r>
              <a:rPr lang="ar-EG" sz="4400" dirty="0" smtClean="0">
                <a:latin typeface="Calibri"/>
                <a:ea typeface="MS PGothic"/>
                <a:cs typeface="Arial"/>
              </a:rPr>
              <a:t>بشراكتنا معاً..</a:t>
            </a:r>
            <a: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 rot="10800000" flipV="1">
            <a:off x="486991" y="5791200"/>
            <a:ext cx="7573315" cy="83820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/>
            </a:pPr>
            <a:r>
              <a:rPr lang="ar-EG" sz="3400" b="1" dirty="0" smtClean="0">
                <a:solidFill>
                  <a:srgbClr val="4680B3"/>
                </a:solidFill>
                <a:latin typeface="Calibri"/>
                <a:ea typeface="MS PGothic"/>
                <a:cs typeface="Arial"/>
              </a:rPr>
              <a:t>تصبح لدينا فرصة حقيقة لتغيير مفاهيم جيل بأكمله!</a:t>
            </a:r>
            <a:endParaRPr lang="ar-EG" sz="3400" b="1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609600" y="762000"/>
            <a:ext cx="8226425" cy="8810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24200">
            <a:off x="484973" y="1227227"/>
            <a:ext cx="4362450" cy="34321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7457" y="3693266"/>
            <a:ext cx="7722143" cy="882750"/>
          </a:xfrm>
        </p:spPr>
        <p:txBody>
          <a:bodyPr/>
          <a:lstStyle/>
          <a:p>
            <a:pPr lvl="0" algn="r" rtl="1">
              <a:spcBef>
                <a:spcPts val="0"/>
              </a:spcBef>
              <a:defRPr/>
            </a:pPr>
            <a:r>
              <a:rPr lang="ar-EG" sz="6000" b="1" dirty="0" smtClean="0">
                <a:latin typeface="Calibri"/>
                <a:ea typeface="MS PGothic"/>
                <a:cs typeface="Arial"/>
              </a:rPr>
              <a:t>أسئلة؟</a:t>
            </a:r>
            <a: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ar-EG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EG" sz="6000" b="1" dirty="0" smtClean="0"/>
              <a:t>شكراً لكم!</a:t>
            </a:r>
            <a:endParaRPr lang="en-US" sz="6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508000" y="3505200"/>
            <a:ext cx="8229600" cy="884238"/>
          </a:xfrm>
        </p:spPr>
        <p:txBody>
          <a:bodyPr/>
          <a:lstStyle/>
          <a:p>
            <a:pPr lvl="0" algn="r">
              <a:spcBef>
                <a:spcPts val="0"/>
              </a:spcBef>
              <a:defRPr/>
            </a:pP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عرض فيديو ”حرة لاكون أنا“</a:t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/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en-GB" sz="1800" dirty="0" smtClean="0">
                <a:solidFill>
                  <a:prstClr val="black"/>
                </a:solidFill>
                <a:latin typeface="Arial"/>
                <a:hlinkClick r:id="rId2"/>
              </a:rPr>
              <a:t>https://www.youtube.com/watch?v=Q_wjYltJGLw</a:t>
            </a:r>
            <a:r>
              <a:rPr lang="en-GB" sz="1800" dirty="0" smtClean="0">
                <a:solidFill>
                  <a:prstClr val="black"/>
                </a:solidFill>
                <a:latin typeface="Arial"/>
              </a:rPr>
              <a:t/>
            </a:r>
            <a:br>
              <a:rPr lang="en-GB" sz="1800" dirty="0" smtClean="0">
                <a:solidFill>
                  <a:prstClr val="black"/>
                </a:solidFill>
                <a:latin typeface="Arial"/>
              </a:rPr>
            </a:b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508000" y="3505200"/>
            <a:ext cx="8229600" cy="884238"/>
          </a:xfrm>
        </p:spPr>
        <p:txBody>
          <a:bodyPr/>
          <a:lstStyle/>
          <a:p>
            <a:pPr algn="r">
              <a:spcBef>
                <a:spcPts val="0"/>
              </a:spcBef>
              <a:defRPr/>
            </a:pP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لماذا ”حرة لأكون أنا“؟</a:t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/>
            </a:r>
            <a:br>
              <a:rPr lang="ar-EG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</a:br>
            <a:r>
              <a:rPr lang="ar-EG" sz="3000" b="1" dirty="0" smtClean="0">
                <a:solidFill>
                  <a:srgbClr val="5B414D"/>
                </a:solidFill>
                <a:latin typeface="FS Me Light" pitchFamily="50" charset="0"/>
                <a:ea typeface="+mn-ea"/>
              </a:rPr>
              <a:t>كيف تتماشى موضوعات الثقة الجسدية وتقدير الذات مع رؤية و مهمة الجمعية العالمية للمرشدات وفتيات الكشافة</a:t>
            </a:r>
            <a:r>
              <a:rPr lang="ar-EG" sz="2800" b="1" dirty="0" smtClean="0">
                <a:solidFill>
                  <a:srgbClr val="5B414D"/>
                </a:solidFill>
                <a:latin typeface="FS Me Light" pitchFamily="50" charset="0"/>
                <a:ea typeface="+mn-ea"/>
              </a:rPr>
              <a:t>.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366000" cy="1125538"/>
          </a:xfrm>
        </p:spPr>
        <p:txBody>
          <a:bodyPr/>
          <a:lstStyle/>
          <a:p>
            <a:pPr algn="r" rtl="1" eaLnBrk="1" hangingPunct="1"/>
            <a:r>
              <a:rPr lang="ar-EG" sz="3600" b="1" dirty="0" smtClean="0">
                <a:solidFill>
                  <a:schemeClr val="accent1">
                    <a:lumMod val="75000"/>
                  </a:schemeClr>
                </a:solidFill>
                <a:latin typeface="Aachen Bold BT" pitchFamily="18" charset="0"/>
              </a:rPr>
              <a:t>الواقع الذى تعيشه الفتيات</a:t>
            </a:r>
            <a:endParaRPr lang="en-GB" sz="3600" b="1" dirty="0" smtClean="0">
              <a:solidFill>
                <a:schemeClr val="accent1">
                  <a:lumMod val="75000"/>
                </a:schemeClr>
              </a:solidFill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868363" y="1295400"/>
            <a:ext cx="8275637" cy="4525963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endParaRPr lang="ar-EG" sz="3600" b="1" dirty="0" smtClean="0">
              <a:latin typeface="FS Me Light" pitchFamily="50" charset="0"/>
            </a:endParaRPr>
          </a:p>
          <a:p>
            <a:pPr marL="0" indent="0"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ما تواجهه الفتيات فى الواقع</a:t>
            </a:r>
          </a:p>
          <a:p>
            <a:pPr marL="0" indent="0" algn="r" rtl="1" eaLnBrk="1" hangingPunct="1">
              <a:buFont typeface="Arial" pitchFamily="34" charset="0"/>
              <a:buChar char="•"/>
            </a:pPr>
            <a:r>
              <a:rPr lang="ar-EG" sz="3600" b="1" dirty="0" smtClean="0">
                <a:latin typeface="FS Me Light" pitchFamily="50" charset="0"/>
              </a:rPr>
              <a:t>بماذا تخبرنا الفتيات و الشابات</a:t>
            </a:r>
            <a:endParaRPr lang="en-GB" sz="3600" b="1" dirty="0" smtClean="0">
              <a:latin typeface="FS Me Light" pitchFamily="50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97994">
            <a:off x="373914" y="1313253"/>
            <a:ext cx="3037007" cy="228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/>
          <a:srcRect l="19701" r="29021"/>
          <a:stretch>
            <a:fillRect/>
          </a:stretch>
        </p:blipFill>
        <p:spPr bwMode="auto">
          <a:xfrm>
            <a:off x="3048000" y="1905000"/>
            <a:ext cx="1427162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648200"/>
            <a:ext cx="307340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8229600" cy="1125538"/>
          </a:xfrm>
        </p:spPr>
        <p:txBody>
          <a:bodyPr/>
          <a:lstStyle/>
          <a:p>
            <a:pPr eaLnBrk="1" hangingPunct="1"/>
            <a:r>
              <a:rPr lang="en-GB" smtClean="0">
                <a:latin typeface="Aachen Bold BT" pitchFamily="18" charset="0"/>
              </a:rPr>
              <a:t>This is a headline</a:t>
            </a: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mtClean="0">
                <a:latin typeface="FS Me Light" pitchFamily="50" charset="0"/>
              </a:rPr>
              <a:t>This is content range of free body confidence and self-esteem materials </a:t>
            </a:r>
            <a:br>
              <a:rPr lang="en-GB" smtClean="0">
                <a:latin typeface="FS Me Light" pitchFamily="50" charset="0"/>
              </a:rPr>
            </a:br>
            <a:r>
              <a:rPr lang="en-GB" smtClean="0">
                <a:latin typeface="FS Me Light" pitchFamily="50" charset="0"/>
              </a:rPr>
              <a:t>are available. Some can be accessed online – please visit</a:t>
            </a:r>
          </a:p>
          <a:p>
            <a:pPr marL="0" indent="0" eaLnBrk="1" hangingPunct="1">
              <a:buFontTx/>
              <a:buNone/>
            </a:pPr>
            <a:endParaRPr lang="en-GB" smtClean="0">
              <a:latin typeface="FS Me Light" pitchFamily="50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1813"/>
            <a:ext cx="9142413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518400" cy="1125538"/>
          </a:xfrm>
        </p:spPr>
        <p:txBody>
          <a:bodyPr/>
          <a:lstStyle/>
          <a:p>
            <a:pPr algn="r" rtl="1" eaLnBrk="1" hangingPunct="1"/>
            <a:r>
              <a:rPr lang="ar-EG" sz="3600" b="1" dirty="0" smtClean="0">
                <a:latin typeface="Aachen Bold BT" pitchFamily="18" charset="0"/>
              </a:rPr>
              <a:t>تقدير الذات</a:t>
            </a:r>
            <a:endParaRPr lang="en-GB" sz="3600" b="1" dirty="0" smtClean="0"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1219200" y="1295400"/>
            <a:ext cx="7572375" cy="4525963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r>
              <a:rPr lang="ar-EG" sz="3400" dirty="0" smtClean="0">
                <a:latin typeface="FS Me Light" pitchFamily="50" charset="0"/>
              </a:rPr>
              <a:t>نحن ندعم الفتيات ليصلن إلى تقدير الذات.</a:t>
            </a:r>
          </a:p>
          <a:p>
            <a:pPr marL="0" indent="0" algn="r" rtl="1" eaLnBrk="1" hangingPunct="1">
              <a:buFontTx/>
              <a:buNone/>
            </a:pPr>
            <a:endParaRPr lang="ar-EG" sz="3400" dirty="0" smtClean="0">
              <a:latin typeface="FS Me Light" pitchFamily="50" charset="0"/>
            </a:endParaRPr>
          </a:p>
          <a:p>
            <a:pPr marL="0" indent="0" algn="r" rtl="1" eaLnBrk="1" hangingPunct="1">
              <a:buFontTx/>
              <a:buNone/>
            </a:pPr>
            <a:r>
              <a:rPr lang="ar-EG" sz="3400" dirty="0" smtClean="0">
                <a:latin typeface="FS Me Light" pitchFamily="50" charset="0"/>
              </a:rPr>
              <a:t>لذا..علينا أن نتطرق إلى </a:t>
            </a:r>
          </a:p>
          <a:p>
            <a:pPr marL="0" indent="0" algn="r" rtl="1" eaLnBrk="1" hangingPunct="1">
              <a:buFontTx/>
              <a:buNone/>
            </a:pPr>
            <a:r>
              <a:rPr lang="ar-EG" sz="3400" dirty="0" smtClean="0">
                <a:latin typeface="FS Me Light" pitchFamily="50" charset="0"/>
              </a:rPr>
              <a:t>موضوع الثقة الجسدية.</a:t>
            </a:r>
            <a:endParaRPr lang="en-GB" sz="3400" dirty="0" smtClean="0">
              <a:latin typeface="FS Me Light" pitchFamily="50" charset="0"/>
            </a:endParaRPr>
          </a:p>
          <a:p>
            <a:pPr marL="0" indent="0" eaLnBrk="1" hangingPunct="1">
              <a:buFontTx/>
              <a:buNone/>
            </a:pPr>
            <a:endParaRPr lang="en-GB" sz="3400" dirty="0" smtClean="0">
              <a:latin typeface="FS Me Light" pitchFamily="50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133600"/>
            <a:ext cx="4360863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482600" y="422275"/>
            <a:ext cx="7594600" cy="1125538"/>
          </a:xfrm>
        </p:spPr>
        <p:txBody>
          <a:bodyPr/>
          <a:lstStyle/>
          <a:p>
            <a:pPr algn="r" rtl="1" eaLnBrk="1" hangingPunct="1"/>
            <a:r>
              <a:rPr lang="ar-EG" sz="3200" b="1" dirty="0" smtClean="0">
                <a:latin typeface="Aachen Bold BT" pitchFamily="18" charset="0"/>
              </a:rPr>
              <a:t>رؤية و مهمة الجمعية العالمية للمرشدات وفتيات الكشافة</a:t>
            </a:r>
            <a:endParaRPr lang="en-GB" sz="3200" b="1" dirty="0" smtClean="0">
              <a:latin typeface="Aachen Bold BT" pitchFamily="18" charset="0"/>
            </a:endParaRPr>
          </a:p>
        </p:txBody>
      </p:sp>
      <p:sp>
        <p:nvSpPr>
          <p:cNvPr id="18434" name="Inhaltsplatzhalter 2"/>
          <p:cNvSpPr>
            <a:spLocks noGrp="1"/>
          </p:cNvSpPr>
          <p:nvPr>
            <p:ph sz="half" idx="1"/>
          </p:nvPr>
        </p:nvSpPr>
        <p:spPr>
          <a:xfrm>
            <a:off x="487363" y="1260475"/>
            <a:ext cx="7572375" cy="4525963"/>
          </a:xfrm>
        </p:spPr>
        <p:txBody>
          <a:bodyPr/>
          <a:lstStyle/>
          <a:p>
            <a:pPr marL="0" indent="0" algn="r" rtl="1" eaLnBrk="1" hangingPunct="1">
              <a:buFontTx/>
              <a:buNone/>
            </a:pPr>
            <a:r>
              <a:rPr lang="ar-EG" sz="3600" b="1" dirty="0" smtClean="0">
                <a:latin typeface="FS Me Light" pitchFamily="50" charset="0"/>
              </a:rPr>
              <a:t>رؤية الجمعية العالمية</a:t>
            </a:r>
          </a:p>
          <a:p>
            <a:pPr marL="0" indent="0" algn="r" rtl="1" eaLnBrk="1" hangingPunct="1">
              <a:buFontTx/>
              <a:buNone/>
            </a:pPr>
            <a:r>
              <a:rPr lang="ar-EG" sz="3600" dirty="0" smtClean="0">
                <a:latin typeface="FS Me Light" pitchFamily="50" charset="0"/>
              </a:rPr>
              <a:t>كل الفتيات و الشابات لهن </a:t>
            </a:r>
            <a:r>
              <a:rPr lang="ar-EG" sz="3600" u="sng" dirty="0" smtClean="0">
                <a:latin typeface="FS Me Light" pitchFamily="50" charset="0"/>
              </a:rPr>
              <a:t>قيمة</a:t>
            </a:r>
            <a:r>
              <a:rPr lang="ar-EG" sz="3600" dirty="0" smtClean="0">
                <a:latin typeface="FS Me Light" pitchFamily="50" charset="0"/>
              </a:rPr>
              <a:t> و لهن </a:t>
            </a:r>
            <a:r>
              <a:rPr lang="ar-EG" sz="3600" u="sng" dirty="0" smtClean="0">
                <a:latin typeface="FS Me Light" pitchFamily="50" charset="0"/>
              </a:rPr>
              <a:t>دور فعال</a:t>
            </a:r>
            <a:r>
              <a:rPr lang="ar-EG" sz="3600" dirty="0" smtClean="0">
                <a:latin typeface="FS Me Light" pitchFamily="50" charset="0"/>
              </a:rPr>
              <a:t> في تغيير العالم.</a:t>
            </a:r>
          </a:p>
          <a:p>
            <a:pPr marL="0" indent="0" algn="r" rtl="1" eaLnBrk="1" hangingPunct="1">
              <a:buFontTx/>
              <a:buNone/>
            </a:pPr>
            <a:endParaRPr lang="ar-EG" sz="3600" dirty="0" smtClean="0">
              <a:latin typeface="FS Me Light" pitchFamily="50" charset="0"/>
            </a:endParaRPr>
          </a:p>
          <a:p>
            <a:pPr marL="0" indent="0" algn="r" rtl="1" eaLnBrk="1" hangingPunct="1">
              <a:buFontTx/>
              <a:buNone/>
            </a:pPr>
            <a:r>
              <a:rPr lang="ar-EG" sz="3600" b="1" dirty="0" smtClean="0">
                <a:latin typeface="FS Me Light" pitchFamily="50" charset="0"/>
              </a:rPr>
              <a:t>مهمة الجمعية العالمية</a:t>
            </a:r>
          </a:p>
          <a:p>
            <a:pPr marL="0" indent="0" algn="r" rtl="1" eaLnBrk="1" hangingPunct="1">
              <a:buFontTx/>
              <a:buNone/>
            </a:pPr>
            <a:r>
              <a:rPr lang="ar-EG" sz="3600" dirty="0" smtClean="0">
                <a:latin typeface="FS Me Light" pitchFamily="50" charset="0"/>
              </a:rPr>
              <a:t>تمكين الفتيات و الشابات للوصول </a:t>
            </a:r>
            <a:r>
              <a:rPr lang="ar-EG" sz="3600" u="sng" dirty="0" smtClean="0">
                <a:latin typeface="FS Me Light" pitchFamily="50" charset="0"/>
              </a:rPr>
              <a:t>لأقصى طاقاتهن و إمكاناتهن </a:t>
            </a:r>
            <a:r>
              <a:rPr lang="ar-EG" sz="3600" dirty="0" smtClean="0">
                <a:latin typeface="FS Me Light" pitchFamily="50" charset="0"/>
              </a:rPr>
              <a:t>كمواطنات مسؤولات فى العالم.</a:t>
            </a:r>
            <a:endParaRPr lang="en-GB" sz="3600" dirty="0" smtClean="0">
              <a:latin typeface="FS Me Light" pitchFamily="50" charset="0"/>
            </a:endParaRPr>
          </a:p>
          <a:p>
            <a:pPr marL="0" indent="0" eaLnBrk="1" hangingPunct="1">
              <a:buFontTx/>
              <a:buNone/>
            </a:pPr>
            <a:endParaRPr lang="en-GB" sz="3600" dirty="0" smtClean="0">
              <a:latin typeface="FS M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508001" y="3276600"/>
            <a:ext cx="8102600" cy="1244600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</a:pPr>
            <a:r>
              <a:rPr lang="ar-EG" b="1" dirty="0" smtClean="0">
                <a:latin typeface="Aachen Bold BT" pitchFamily="18" charset="0"/>
              </a:rPr>
              <a:t>الشراكة العالمية</a:t>
            </a:r>
            <a:endParaRPr lang="en-GB" b="1" dirty="0" smtClean="0">
              <a:latin typeface="Aachen Bold B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1149</Words>
  <Application>Microsoft Office PowerPoint</Application>
  <PresentationFormat>On-screen Show (4:3)</PresentationFormat>
  <Paragraphs>137</Paragraphs>
  <Slides>26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مقدمة عن الشراكة العالمية</vt:lpstr>
      <vt:lpstr>المحتوى</vt:lpstr>
      <vt:lpstr>عرض فيديو ”حرة لاكون أنا“  https://www.youtube.com/watch?v=Q_wjYltJGLw </vt:lpstr>
      <vt:lpstr>لماذا ”حرة لأكون أنا“؟  كيف تتماشى موضوعات الثقة الجسدية وتقدير الذات مع رؤية و مهمة الجمعية العالمية للمرشدات وفتيات الكشافة.</vt:lpstr>
      <vt:lpstr>الواقع الذى تعيشه الفتيات</vt:lpstr>
      <vt:lpstr>This is a headline</vt:lpstr>
      <vt:lpstr>تقدير الذات</vt:lpstr>
      <vt:lpstr>رؤية و مهمة الجمعية العالمية للمرشدات وفتيات الكشافة</vt:lpstr>
      <vt:lpstr>الشراكة العالمية</vt:lpstr>
      <vt:lpstr>خلق شراكة عالمية</vt:lpstr>
      <vt:lpstr>برنامج عالمي !</vt:lpstr>
      <vt:lpstr>كيف تصبح جمعيتى جزء من ”حرة لاكون أنا“؟</vt:lpstr>
      <vt:lpstr>حرة لاكون انا للجميع</vt:lpstr>
      <vt:lpstr>حرة لاكون انا للجميع</vt:lpstr>
      <vt:lpstr>مشروع دوف لتقدير الذات</vt:lpstr>
      <vt:lpstr>فيديو دوف: الناقد الذاتى https://www.youtube.com/watch?v=axxAcPsUqQg  </vt:lpstr>
      <vt:lpstr>Slide 17</vt:lpstr>
      <vt:lpstr>تسعة من كل عشرة فتيات يرغبن بتغيير شيئ واحد على الأقل من مظهرهن الخارجى!</vt:lpstr>
      <vt:lpstr>Slide 19</vt:lpstr>
      <vt:lpstr>ستة من كل عشرة فتيات يتجنبن المشاركة بالأنشطة المختلفة بسبب ضعف ثقتهن الجسدية</vt:lpstr>
      <vt:lpstr>لا تتجنب الفتيات فقط الانشطة الاجتماعية!</vt:lpstr>
      <vt:lpstr>دوف تتولى هذه المهمة</vt:lpstr>
      <vt:lpstr>من أيضاً له دور حقيقي وفعال لمساعدة الفتيات على الوصول لأقصى إمكاناتهن؟ </vt:lpstr>
      <vt:lpstr>بشراكتنا معاً.. </vt:lpstr>
      <vt:lpstr>أسئلة؟ </vt:lpstr>
      <vt:lpstr>شكراً لكم!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عن الشراكة العالمية</dc:title>
  <dc:creator>sony</dc:creator>
  <cp:lastModifiedBy>sony</cp:lastModifiedBy>
  <cp:revision>24</cp:revision>
  <dcterms:created xsi:type="dcterms:W3CDTF">2015-04-22T19:41:14Z</dcterms:created>
  <dcterms:modified xsi:type="dcterms:W3CDTF">2015-04-29T10:33:06Z</dcterms:modified>
</cp:coreProperties>
</file>