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2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2F7DD-4B2B-457D-B53F-646B421F8A8D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2CFCA-F59B-46D1-80BC-EC9B6F69A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F2DAC325-2DB4-4670-BC83-94466060A1D9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1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4DC1C627-491F-4D55-BA17-248A2CCB31C5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10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91B97BBA-3B96-4814-A71C-67947AA9A817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11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E7D458B3-5187-479B-B3DC-C0FA696228B7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12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99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169863" indent="-169863">
              <a:spcBef>
                <a:spcPts val="450"/>
              </a:spcBef>
              <a:buFont typeface="Calibri" pitchFamily="34" charset="0"/>
              <a:buChar char="-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</a:pPr>
            <a:r>
              <a:rPr lang="en-GB" altLang="en-US" sz="1200">
                <a:solidFill>
                  <a:srgbClr val="000000"/>
                </a:solidFill>
                <a:ea typeface="Microsoft YaHei" pitchFamily="34" charset="-122"/>
              </a:rPr>
              <a:t>Creates a space for learning to sink in.</a:t>
            </a:r>
          </a:p>
          <a:p>
            <a:pPr marL="169863" indent="-169863">
              <a:spcBef>
                <a:spcPts val="450"/>
              </a:spcBef>
              <a:buFont typeface="Calibri" pitchFamily="34" charset="0"/>
              <a:buChar char="-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</a:pPr>
            <a:r>
              <a:rPr lang="en-GB" altLang="en-US" sz="1200">
                <a:solidFill>
                  <a:srgbClr val="000000"/>
                </a:solidFill>
                <a:ea typeface="Microsoft YaHei" pitchFamily="34" charset="-122"/>
              </a:rPr>
              <a:t>It is important to have this break between sessions. </a:t>
            </a:r>
          </a:p>
          <a:p>
            <a:pPr marL="169863" indent="-169863">
              <a:spcBef>
                <a:spcPts val="450"/>
              </a:spcBef>
              <a:buFont typeface="Calibri" pitchFamily="34" charset="0"/>
              <a:buChar char="-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</a:pPr>
            <a:r>
              <a:rPr lang="en-GB" altLang="en-US" sz="1200">
                <a:solidFill>
                  <a:srgbClr val="000000"/>
                </a:solidFill>
                <a:ea typeface="Microsoft YaHei" pitchFamily="34" charset="-122"/>
              </a:rPr>
              <a:t>Will prepare them for their Take Action project. </a:t>
            </a:r>
          </a:p>
        </p:txBody>
      </p:sp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6861A0C6-DBA6-44FD-BB5D-EA8371A93A8A}" type="slidenum">
              <a:rPr lang="en-GB" altLang="en-US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12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39942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r"/>
            <a:r>
              <a:rPr lang="ar-EG" altLang="en-US" dirty="0" smtClean="0">
                <a:latin typeface="Times New Roman" pitchFamily="18" charset="0"/>
              </a:rPr>
              <a:t>ستظهر إجابة السؤال عند النقر</a:t>
            </a:r>
            <a:endParaRPr lang="en-GB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A0AF6B6C-6461-43E6-B91A-581D45246871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13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096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297F994-0E62-4B18-883E-951C4C2FEA40}" type="slidenum">
              <a:rPr lang="en-GB" altLang="en-US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13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40966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r"/>
            <a:r>
              <a:rPr lang="ar-EG" altLang="en-US" dirty="0" smtClean="0">
                <a:latin typeface="Times New Roman" pitchFamily="18" charset="0"/>
              </a:rPr>
              <a:t>ستظهر إجابة السؤال عند النقر</a:t>
            </a:r>
            <a:endParaRPr lang="en-GB" altLang="en-US" dirty="0" smtClean="0">
              <a:latin typeface="Times New Roman" pitchFamily="18" charset="0"/>
            </a:endParaRPr>
          </a:p>
          <a:p>
            <a:endParaRPr lang="en-GB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4FFA5FEB-66C3-495A-83A2-1AAE235D6C6C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14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 algn="r"/>
            <a:r>
              <a:rPr lang="ar-EG" altLang="en-US" dirty="0" smtClean="0">
                <a:latin typeface="Times New Roman" pitchFamily="18" charset="0"/>
              </a:rPr>
              <a:t>إجابة السؤال ستظهر عند النقر</a:t>
            </a:r>
            <a:endParaRPr lang="en-GB" altLang="en-US" dirty="0" smtClean="0">
              <a:latin typeface="Times New Roman" pitchFamily="18" charset="0"/>
            </a:endParaRPr>
          </a:p>
          <a:p>
            <a:endParaRPr lang="en-US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707F2ED9-851A-45B5-8BA9-974F2F2AA7E9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15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430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301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6279A62D-9176-47BD-B53C-D52B78B25A89}" type="slidenum">
              <a:rPr lang="en-GB" altLang="en-US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15</a:t>
            </a:fld>
            <a:endParaRPr lang="en-GB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F09652CC-E7D1-47A8-9FC0-A6EB462CA536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16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403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169863" indent="-169863">
              <a:spcBef>
                <a:spcPts val="450"/>
              </a:spcBef>
              <a:buFont typeface="Calibri" pitchFamily="34" charset="0"/>
              <a:buChar char="-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</a:pPr>
            <a:r>
              <a:rPr lang="en-GB" altLang="en-US" sz="1200">
                <a:solidFill>
                  <a:srgbClr val="000000"/>
                </a:solidFill>
                <a:ea typeface="Microsoft YaHei" pitchFamily="34" charset="-122"/>
              </a:rPr>
              <a:t>Encourage all Leaders and Peer Educators (if applicable) to read the leader guide before running FBM</a:t>
            </a:r>
          </a:p>
          <a:p>
            <a:pPr marL="169863" indent="-169863">
              <a:spcBef>
                <a:spcPts val="450"/>
              </a:spcBef>
              <a:buFont typeface="Calibri" pitchFamily="34" charset="0"/>
              <a:buChar char="-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</a:pPr>
            <a:r>
              <a:rPr lang="en-GB" altLang="en-US" sz="1200">
                <a:solidFill>
                  <a:srgbClr val="000000"/>
                </a:solidFill>
                <a:ea typeface="Microsoft YaHei" pitchFamily="34" charset="-122"/>
              </a:rPr>
              <a:t>Also mention support prompts (the blue print in the Activity Packs)  and the structured nature of the Activity Packs</a:t>
            </a:r>
          </a:p>
          <a:p>
            <a:pPr marL="169863" indent="-169863">
              <a:spcBef>
                <a:spcPts val="450"/>
              </a:spcBef>
              <a:buFont typeface="Calibri" pitchFamily="34" charset="0"/>
              <a:buChar char="-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</a:pPr>
            <a:r>
              <a:rPr lang="en-GB" altLang="en-US" sz="1200">
                <a:solidFill>
                  <a:srgbClr val="000000"/>
                </a:solidFill>
                <a:ea typeface="Microsoft YaHei" pitchFamily="34" charset="-122"/>
              </a:rPr>
              <a:t>And the two e-learning modules on GLOW </a:t>
            </a: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A369A53B-0326-4986-9A31-6A57472499A9}" type="slidenum">
              <a:rPr lang="en-GB" altLang="en-US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16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44038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r"/>
            <a:r>
              <a:rPr lang="ar-EG" altLang="en-US" dirty="0" smtClean="0">
                <a:latin typeface="Times New Roman" pitchFamily="18" charset="0"/>
              </a:rPr>
              <a:t>ستظهر إجابة السؤال عند النقر</a:t>
            </a:r>
            <a:endParaRPr lang="en-GB" altLang="en-US" dirty="0" smtClean="0">
              <a:latin typeface="Times New Roman" pitchFamily="18" charset="0"/>
            </a:endParaRPr>
          </a:p>
          <a:p>
            <a:endParaRPr lang="en-GB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40D6DF0C-C8F2-4BB0-A359-E48ADE5EF339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17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A9AC9C94-6240-4EF9-BC6B-DE8744766046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2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C400AD4B-7A27-4B03-9B97-3BE21C760A2F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3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F92A9FC6-FD77-485E-BA35-72A8A55F28DF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4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en-US" sz="1200">
                <a:solidFill>
                  <a:srgbClr val="000000"/>
                </a:solidFill>
                <a:ea typeface="Microsoft YaHei" pitchFamily="34" charset="-122"/>
              </a:rPr>
              <a:t>Remind participants about Body Project’s involvement in developing the Activity Packs from Session 2</a:t>
            </a:r>
          </a:p>
        </p:txBody>
      </p:sp>
      <p:sp>
        <p:nvSpPr>
          <p:cNvPr id="3174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1BB1D484-7C4E-4E32-BF74-51DEAF392CB9}" type="slidenum">
              <a:rPr lang="en-GB" altLang="en-US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31750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r"/>
            <a:r>
              <a:rPr lang="ar-EG" altLang="en-US" dirty="0" smtClean="0">
                <a:latin typeface="Times New Roman" pitchFamily="18" charset="0"/>
              </a:rPr>
              <a:t>عند تشغيل عرض الشرائح، ستظهر الارقام عند النقر </a:t>
            </a:r>
            <a:endParaRPr lang="en-GB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46A8AE5F-1200-4D87-AD2A-84EE23ED1D0E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5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9D422136-FD47-4AE6-8AF9-1CC2EF535968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6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1AA3A057-71C2-43BB-872B-3505940CC089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7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F360B56B-1271-424D-8183-C820A30B2BD5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8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58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2A3E5BCB-77ED-43A1-81B1-5892F5D29AF7}" type="slidenum">
              <a:rPr lang="en-GB" altLang="en-US" smtClean="0">
                <a:latin typeface="Times New Roman" pitchFamily="18" charset="0"/>
                <a:ea typeface="MS PGothic" pitchFamily="34" charset="-128"/>
                <a:cs typeface="Segoe UI" pitchFamily="34" charset="0"/>
              </a:rPr>
              <a:pPr>
                <a:buFont typeface="Wingdings" pitchFamily="2" charset="2"/>
                <a:buNone/>
              </a:pPr>
              <a:t>9</a:t>
            </a:fld>
            <a:endParaRPr lang="en-GB" altLang="en-US" smtClean="0">
              <a:latin typeface="Times New Roman" pitchFamily="18" charset="0"/>
              <a:ea typeface="MS PGothic" pitchFamily="34" charset="-128"/>
              <a:cs typeface="Segoe UI" pitchFamily="34" charset="0"/>
            </a:endParaRPr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 algn="r"/>
            <a:r>
              <a:rPr lang="ar-EG" altLang="en-US" dirty="0" smtClean="0">
                <a:latin typeface="Times New Roman" pitchFamily="18" charset="0"/>
              </a:rPr>
              <a:t>يعرض هذا الجدول الإجابات الصحيحة</a:t>
            </a:r>
            <a:endParaRPr lang="en-US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3"/>
          <a:srcRect l="38326" t="35284" r="37843" b="36795"/>
          <a:stretch>
            <a:fillRect/>
          </a:stretch>
        </p:blipFill>
        <p:spPr bwMode="auto">
          <a:xfrm>
            <a:off x="7007225" y="5094288"/>
            <a:ext cx="1843088" cy="1525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793038" y="6337300"/>
            <a:ext cx="10842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algn="r">
              <a:buClrTx/>
              <a:buFontTx/>
              <a:buNone/>
              <a:defRPr/>
            </a:pPr>
            <a:r>
              <a:rPr lang="en-US" altLang="en-US" sz="800" smtClean="0">
                <a:solidFill>
                  <a:srgbClr val="5B414D"/>
                </a:solidFill>
                <a:latin typeface="Chalkduster" pitchFamily="64" charset="0"/>
              </a:rPr>
              <a:t>page </a:t>
            </a:r>
            <a:fld id="{8B52FFCB-3A4B-4968-A2FF-28DFC7702E14}" type="slidenum">
              <a:rPr lang="en-US" altLang="en-US" sz="800" smtClean="0">
                <a:solidFill>
                  <a:srgbClr val="5B414D"/>
                </a:solidFill>
                <a:latin typeface="Chalkduster" pitchFamily="64" charset="0"/>
              </a:rPr>
              <a:pPr algn="r">
                <a:buClrTx/>
                <a:buFontTx/>
                <a:buNone/>
                <a:defRPr/>
              </a:pPr>
              <a:t>‹#›</a:t>
            </a:fld>
            <a:endParaRPr lang="en-US" altLang="en-US" sz="800" smtClean="0">
              <a:solidFill>
                <a:srgbClr val="5B414D"/>
              </a:solidFill>
              <a:latin typeface="Chalkduster" pitchFamily="64" charset="0"/>
            </a:endParaRP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63650" y="1681163"/>
            <a:ext cx="598488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410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793038" y="6337300"/>
            <a:ext cx="10842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algn="r">
              <a:buClrTx/>
              <a:buFontTx/>
              <a:buNone/>
              <a:defRPr/>
            </a:pPr>
            <a:r>
              <a:rPr lang="en-US" altLang="en-US" sz="800" smtClean="0">
                <a:solidFill>
                  <a:srgbClr val="5B414D"/>
                </a:solidFill>
                <a:latin typeface="Chalkduster" pitchFamily="64" charset="0"/>
              </a:rPr>
              <a:t>page </a:t>
            </a:r>
            <a:fld id="{F5FC9A7E-131D-453A-812A-E2D914125745}" type="slidenum">
              <a:rPr lang="en-US" altLang="en-US" sz="800" smtClean="0">
                <a:solidFill>
                  <a:srgbClr val="5B414D"/>
                </a:solidFill>
                <a:latin typeface="Chalkduster" pitchFamily="64" charset="0"/>
              </a:rPr>
              <a:pPr algn="r">
                <a:buClrTx/>
                <a:buFontTx/>
                <a:buNone/>
                <a:defRPr/>
              </a:pPr>
              <a:t>‹#›</a:t>
            </a:fld>
            <a:endParaRPr lang="en-US" altLang="en-US" sz="800" smtClean="0">
              <a:solidFill>
                <a:srgbClr val="5B414D"/>
              </a:solidFill>
              <a:latin typeface="Chalkduster" pitchFamily="64" charset="0"/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512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altLang="en-US" smtClean="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793038" y="6337300"/>
            <a:ext cx="10842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algn="r">
              <a:buClrTx/>
              <a:buFontTx/>
              <a:buNone/>
              <a:defRPr/>
            </a:pPr>
            <a:r>
              <a:rPr lang="en-US" altLang="en-US" sz="800" smtClean="0">
                <a:solidFill>
                  <a:srgbClr val="5B414D"/>
                </a:solidFill>
                <a:latin typeface="Chalkduster" pitchFamily="64" charset="0"/>
              </a:rPr>
              <a:t>page </a:t>
            </a:r>
            <a:fld id="{7F8EC223-56D2-4087-9898-425F7EAB9363}" type="slidenum">
              <a:rPr lang="en-US" altLang="en-US" sz="800" smtClean="0">
                <a:solidFill>
                  <a:srgbClr val="5B414D"/>
                </a:solidFill>
                <a:latin typeface="Chalkduster" pitchFamily="64" charset="0"/>
              </a:rPr>
              <a:pPr algn="r">
                <a:buClrTx/>
                <a:buFontTx/>
                <a:buNone/>
                <a:defRPr/>
              </a:pPr>
              <a:t>‹#›</a:t>
            </a:fld>
            <a:endParaRPr lang="en-US" altLang="en-US" sz="800" smtClean="0">
              <a:solidFill>
                <a:srgbClr val="5B414D"/>
              </a:solidFill>
              <a:latin typeface="Chalkduster" pitchFamily="64" charset="0"/>
            </a:endParaRP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66063" y="304800"/>
            <a:ext cx="969962" cy="50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615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S PGothic" pitchFamily="32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508000" y="3201988"/>
            <a:ext cx="8229600" cy="882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>
              <a:lnSpc>
                <a:spcPct val="8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5400" b="1" dirty="0" smtClean="0">
                <a:solidFill>
                  <a:srgbClr val="4680B3"/>
                </a:solidFill>
                <a:latin typeface="Arial" charset="0"/>
              </a:rPr>
              <a:t>مقدمة لكتيبات أنشطة ”حرة لأكون أنا“</a:t>
            </a:r>
            <a:endParaRPr lang="en-GB" altLang="en-US" sz="5400" b="1" dirty="0">
              <a:solidFill>
                <a:srgbClr val="4680B3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130175" y="17463"/>
            <a:ext cx="7870825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3200" b="1" dirty="0" smtClean="0">
                <a:solidFill>
                  <a:srgbClr val="4680B3"/>
                </a:solidFill>
                <a:latin typeface="Arial" charset="0"/>
              </a:rPr>
              <a:t>كيف تتأكدين من تحقيق أنشطة حرة لأكون انا لفرقاً إيجابياً فى الثقة الجسدية</a:t>
            </a:r>
            <a:endParaRPr lang="el-GR" altLang="en-US" sz="3200" b="1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3276600" y="1295400"/>
            <a:ext cx="5435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110000"/>
              </a:lnSpc>
              <a:spcBef>
                <a:spcPts val="425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GB" altLang="en-US" sz="2700" b="1" dirty="0">
              <a:solidFill>
                <a:srgbClr val="5B414D"/>
              </a:solidFill>
              <a:latin typeface="FS Me Light" pitchFamily="50" charset="0"/>
            </a:endParaRPr>
          </a:p>
          <a:p>
            <a:pPr algn="r" rtl="1">
              <a:lnSpc>
                <a:spcPct val="110000"/>
              </a:lnSpc>
              <a:spcBef>
                <a:spcPts val="5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700" b="1" dirty="0" smtClean="0">
                <a:solidFill>
                  <a:srgbClr val="5B414D"/>
                </a:solidFill>
                <a:latin typeface="Arial" charset="0"/>
              </a:rPr>
              <a:t>التعبير بحرية</a:t>
            </a:r>
            <a:endParaRPr lang="en-GB" altLang="en-US" sz="2700" b="1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500"/>
              </a:spcBef>
              <a:buClr>
                <a:srgbClr val="5B414D"/>
              </a:buClr>
              <a:buSzPct val="110000"/>
              <a:buFont typeface="Wingdings" pitchFamily="2" charset="2"/>
              <a:buChar char="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700" dirty="0" smtClean="0">
                <a:solidFill>
                  <a:srgbClr val="5B414D"/>
                </a:solidFill>
                <a:latin typeface="Arial" charset="0"/>
              </a:rPr>
              <a:t>إعطاء كل مشاركة المساحة للتحدث بحرية</a:t>
            </a:r>
            <a:endParaRPr lang="en-GB" altLang="en-US" sz="2700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500"/>
              </a:spcBef>
              <a:buClr>
                <a:srgbClr val="5B414D"/>
              </a:buClr>
              <a:buSzPct val="110000"/>
              <a:buFont typeface="Wingdings" pitchFamily="2" charset="2"/>
              <a:buChar char="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700" dirty="0" smtClean="0">
                <a:solidFill>
                  <a:srgbClr val="5B414D"/>
                </a:solidFill>
                <a:latin typeface="Arial" charset="0"/>
              </a:rPr>
              <a:t>التحدث أمام المجموعة</a:t>
            </a:r>
            <a:endParaRPr lang="en-GB" altLang="en-US" sz="2700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500"/>
              </a:spcBef>
              <a:buClr>
                <a:srgbClr val="5B414D"/>
              </a:buClr>
              <a:buSzPct val="110000"/>
              <a:buFont typeface="Wingdings" pitchFamily="2" charset="2"/>
              <a:buChar char="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700" dirty="0" smtClean="0">
                <a:solidFill>
                  <a:srgbClr val="5B414D"/>
                </a:solidFill>
                <a:latin typeface="Arial" charset="0"/>
              </a:rPr>
              <a:t>تتحدث الفتيات بشكل إيجابي عن مظهرهن الخارجي</a:t>
            </a:r>
            <a:endParaRPr lang="en-GB" altLang="en-US" sz="2700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5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GB" altLang="en-US" sz="2700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5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700" b="1" dirty="0" smtClean="0">
                <a:solidFill>
                  <a:srgbClr val="5B414D"/>
                </a:solidFill>
                <a:latin typeface="Arial" charset="0"/>
              </a:rPr>
              <a:t>التكرار</a:t>
            </a:r>
            <a:endParaRPr lang="en-GB" altLang="en-US" sz="2700" b="1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500"/>
              </a:spcBef>
              <a:buClr>
                <a:srgbClr val="5B414D"/>
              </a:buClr>
              <a:buSzPct val="110000"/>
              <a:buFont typeface="Wingdings" pitchFamily="2" charset="2"/>
              <a:buChar char="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700" dirty="0" smtClean="0">
                <a:solidFill>
                  <a:srgbClr val="5B414D"/>
                </a:solidFill>
                <a:latin typeface="Arial" charset="0"/>
              </a:rPr>
              <a:t>مواجهة أسطورة الشكل المثالى بطرق متعددة</a:t>
            </a:r>
            <a:endParaRPr lang="en-GB" altLang="en-US" sz="2700" dirty="0">
              <a:solidFill>
                <a:srgbClr val="5B414D"/>
              </a:solidFill>
              <a:latin typeface="Arial" charset="0"/>
            </a:endParaRP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514600"/>
            <a:ext cx="3400425" cy="287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128588" y="-41275"/>
            <a:ext cx="8374062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3600" b="1" dirty="0" smtClean="0">
                <a:solidFill>
                  <a:srgbClr val="4680B3"/>
                </a:solidFill>
                <a:latin typeface="Arial" charset="0"/>
              </a:rPr>
              <a:t>كيف نعزز الثقة الجسدية</a:t>
            </a:r>
            <a:endParaRPr lang="el-GR" altLang="en-US" sz="3600" b="1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487363" y="1260475"/>
            <a:ext cx="7572375" cy="4941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spcBef>
                <a:spcPts val="800"/>
              </a:spcBef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800" b="1" dirty="0" smtClean="0">
                <a:solidFill>
                  <a:srgbClr val="5B414D"/>
                </a:solidFill>
                <a:latin typeface="Arial" charset="0"/>
              </a:rPr>
              <a:t>س5) أى الأنشطة التالية تعزز الثقة الجسدية: </a:t>
            </a:r>
          </a:p>
          <a:p>
            <a:pPr algn="r" rtl="1">
              <a:spcBef>
                <a:spcPts val="800"/>
              </a:spcBef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800" b="1" dirty="0" smtClean="0">
                <a:solidFill>
                  <a:srgbClr val="5B414D"/>
                </a:solidFill>
                <a:latin typeface="Arial" charset="0"/>
              </a:rPr>
              <a:t>(هناك أكثر من إجابة صائبة) </a:t>
            </a:r>
          </a:p>
          <a:p>
            <a:pPr algn="r" rtl="1">
              <a:spcBef>
                <a:spcPts val="800"/>
              </a:spcBef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l-GR" altLang="en-US" sz="2700" b="1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أ)تأتى المشاركات بردودهن الخاصة على عبارات لغة التصنيف الشكلي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ب)تتحدث المشاركات عن ما لا يعجبهن فى شكل أجسادهن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ت)تبتكر المشاركات مجلتهن الخاصة التى تدعم المشاعر الإيجابية تجاه المظهر و تروج لتعدد صور و أشكال الجمال.</a:t>
            </a:r>
            <a:endParaRPr lang="en-GB" altLang="en-US" sz="2800" dirty="0">
              <a:solidFill>
                <a:srgbClr val="5B414D"/>
              </a:solidFill>
              <a:latin typeface="FS Me Light" pitchFamily="50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GB" altLang="en-US" sz="2700" dirty="0">
              <a:solidFill>
                <a:srgbClr val="5B414D"/>
              </a:solidFill>
              <a:latin typeface="FS Me Light" pitchFamily="50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GB" altLang="en-US" sz="2700" dirty="0">
              <a:solidFill>
                <a:srgbClr val="5B414D"/>
              </a:solidFill>
              <a:latin typeface="FS Me Light" pitchFamily="50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266700" y="287338"/>
            <a:ext cx="7658100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المهام الشخصية</a:t>
            </a:r>
            <a:endParaRPr lang="en-GB" altLang="en-US" sz="4400" b="1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87363" y="1354138"/>
            <a:ext cx="7572375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فى نهاية كل جلسة، تعطى المشاركات مهمة شخصية لإتمامها قبل الجلسة القادمة.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GB" altLang="en-US" sz="3200" dirty="0" smtClean="0">
              <a:solidFill>
                <a:srgbClr val="5B414D"/>
              </a:solidFill>
              <a:latin typeface="Arial" charset="0"/>
            </a:endParaRPr>
          </a:p>
          <a:p>
            <a:pPr algn="r" rtl="1"/>
            <a:r>
              <a:rPr lang="ar-EG" sz="3200" b="1" dirty="0">
                <a:solidFill>
                  <a:schemeClr val="bg2">
                    <a:lumMod val="50000"/>
                  </a:schemeClr>
                </a:solidFill>
              </a:rPr>
              <a:t>س 6) </a:t>
            </a:r>
            <a:r>
              <a:rPr lang="ar-EG" sz="3200" b="1" dirty="0" smtClean="0">
                <a:solidFill>
                  <a:schemeClr val="bg2">
                    <a:lumMod val="50000"/>
                  </a:schemeClr>
                </a:solidFill>
              </a:rPr>
              <a:t>ماهو </a:t>
            </a:r>
            <a:r>
              <a:rPr lang="ar-EG" sz="3200" b="1" dirty="0">
                <a:solidFill>
                  <a:schemeClr val="bg2">
                    <a:lumMod val="50000"/>
                  </a:schemeClr>
                </a:solidFill>
              </a:rPr>
              <a:t>الغرض من هذه المهمة الشخصية</a:t>
            </a:r>
            <a:r>
              <a:rPr lang="ar-EG" sz="3200" b="1" dirty="0" smtClean="0">
                <a:solidFill>
                  <a:schemeClr val="bg2">
                    <a:lumMod val="50000"/>
                  </a:schemeClr>
                </a:solidFill>
              </a:rPr>
              <a:t>؟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GB" altLang="en-US" sz="32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تهدف المهمة الشخصية إلى إعطاء الفتيات (والأولاد) الفرصة للتفكير و التأمل فيما تم تعلمه، و تجربة استخدام هذه المعلومات فى ظروف مختلفة.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193675" y="215900"/>
            <a:ext cx="8229600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s-AR" altLang="en-US" sz="4400">
                <a:solidFill>
                  <a:srgbClr val="4680B3"/>
                </a:solidFill>
                <a:latin typeface="Arial" charset="0"/>
              </a:rPr>
              <a:t>The Activity Packs’ Structure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87363" y="1354138"/>
            <a:ext cx="8115300" cy="2700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600" b="1" dirty="0" smtClean="0">
                <a:solidFill>
                  <a:srgbClr val="5B414D"/>
                </a:solidFill>
                <a:latin typeface="Arial" charset="0"/>
              </a:rPr>
              <a:t>س 7) فى كتيبات الأنشطة، ماذا تعنى النجمة التى توضع أحياناً بجوار بعض الانشطة؟ 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s-AR" altLang="en-US" sz="2400" dirty="0">
              <a:solidFill>
                <a:srgbClr val="5B414D"/>
              </a:solidFill>
              <a:latin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s-AR" altLang="en-US" sz="2400" dirty="0">
              <a:solidFill>
                <a:srgbClr val="5B414D"/>
              </a:solidFill>
              <a:latin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s-AR" altLang="en-US" sz="2400" dirty="0">
              <a:solidFill>
                <a:srgbClr val="5B414D"/>
              </a:solidFill>
              <a:latin typeface="Arial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s-AR" altLang="en-US" sz="2400" dirty="0">
              <a:solidFill>
                <a:srgbClr val="5B414D"/>
              </a:solidFill>
              <a:latin typeface="Arial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11163" y="4271963"/>
            <a:ext cx="8191500" cy="2064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6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2600" dirty="0" smtClean="0">
                <a:solidFill>
                  <a:srgbClr val="5B414D"/>
                </a:solidFill>
                <a:latin typeface="Arial" charset="0"/>
              </a:rPr>
              <a:t>الأنشطة المميزة بعلامة النجمة هى أنشطة أساسية. فى حالة ضيق الوقت و  عدم القدرة على تنفيذ كافة الأنشطة الموجودة بكتيبات الأنشطة يجب علي الأقل تنفيذ هذه الأنشطة الموضوع امامها علامة النجمة لضمان تحقيق أفضل الأثر فى تعزيز الثقة الجسدية للفتيات المشاركات.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altLang="en-US" sz="2400" dirty="0">
              <a:solidFill>
                <a:srgbClr val="5B414D"/>
              </a:solidFill>
              <a:latin typeface="FS Me Light" pitchFamily="50" charset="0"/>
            </a:endParaRPr>
          </a:p>
        </p:txBody>
      </p:sp>
      <p:pic>
        <p:nvPicPr>
          <p:cNvPr id="7" name="Picture 6" descr="star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4000" y="2514601"/>
            <a:ext cx="6172200" cy="1524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rot="16200000" flipH="1">
            <a:off x="3848100" y="2247900"/>
            <a:ext cx="1295400" cy="762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431800" y="242888"/>
            <a:ext cx="7264400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السعي للتغيير</a:t>
            </a:r>
            <a:endParaRPr lang="en-GB" altLang="en-US" sz="4400" b="1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82600" y="1401762"/>
            <a:ext cx="8081963" cy="3017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 rtl="1">
              <a:lnSpc>
                <a:spcPct val="110000"/>
              </a:lnSpc>
              <a:spcBef>
                <a:spcPts val="625"/>
              </a:spcBef>
              <a:buClrTx/>
              <a:buSzPct val="11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2700" dirty="0" smtClean="0">
                <a:solidFill>
                  <a:srgbClr val="5B414D"/>
                </a:solidFill>
                <a:latin typeface="Arial" charset="0"/>
              </a:rPr>
              <a:t>فى نهاية برنامج ”حرة لأكون أنا“، تتاح الفرصة لكل مجموعة لمشاركة رسالة ”حرة لأكون أنا“ عن طريق تخطيط و تنفيذ مشروع ميداني.</a:t>
            </a:r>
            <a:endParaRPr lang="en-GB" altLang="en-US" sz="2700" dirty="0">
              <a:solidFill>
                <a:srgbClr val="5B414D"/>
              </a:solidFill>
              <a:latin typeface="Arial" charset="0"/>
            </a:endParaRPr>
          </a:p>
          <a:p>
            <a:pPr>
              <a:lnSpc>
                <a:spcPct val="110000"/>
              </a:lnSpc>
              <a:spcBef>
                <a:spcPts val="625"/>
              </a:spcBef>
              <a:buClrTx/>
              <a:buSzPct val="11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altLang="en-US" sz="2500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25"/>
              </a:spcBef>
              <a:buClrTx/>
              <a:buSzPct val="11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2700" b="1" dirty="0" smtClean="0">
                <a:solidFill>
                  <a:srgbClr val="5B414D"/>
                </a:solidFill>
                <a:latin typeface="Arial" charset="0"/>
              </a:rPr>
              <a:t>س 8) للحصول على شارة المشاركة و لضمان أن تنتشر رسالة البرنامج، ماهو الحد الأدنى من عدد الأشخاص الذى ينبغى أن تصل إليه كل مشاركة بمشروعها الميداني؟ </a:t>
            </a:r>
          </a:p>
          <a:p>
            <a:pPr algn="r" rtl="1">
              <a:lnSpc>
                <a:spcPct val="110000"/>
              </a:lnSpc>
              <a:spcBef>
                <a:spcPts val="625"/>
              </a:spcBef>
              <a:buClr>
                <a:srgbClr val="5B414D"/>
              </a:buClr>
              <a:buSzPct val="11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ar-EG" altLang="en-US" sz="25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25"/>
              </a:spcBef>
              <a:buClr>
                <a:srgbClr val="5B414D"/>
              </a:buClr>
              <a:buSzPct val="11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2700" dirty="0" smtClean="0">
                <a:solidFill>
                  <a:srgbClr val="5B414D"/>
                </a:solidFill>
                <a:latin typeface="Arial" charset="0"/>
              </a:rPr>
              <a:t>إثنين من الفتيات /الاولاد  من نفس عمرهم ممن لم يشاركوا</a:t>
            </a:r>
          </a:p>
          <a:p>
            <a:pPr algn="r" rtl="1">
              <a:lnSpc>
                <a:spcPct val="110000"/>
              </a:lnSpc>
              <a:spcBef>
                <a:spcPts val="625"/>
              </a:spcBef>
              <a:buClr>
                <a:srgbClr val="5B414D"/>
              </a:buClr>
              <a:buSzPct val="11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2700" dirty="0" smtClean="0">
                <a:solidFill>
                  <a:srgbClr val="5B414D"/>
                </a:solidFill>
                <a:latin typeface="Arial" charset="0"/>
              </a:rPr>
              <a:t> فى برنامج "حرة لأكون أنا".</a:t>
            </a:r>
          </a:p>
          <a:p>
            <a:pPr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altLang="en-US" sz="2400" dirty="0">
              <a:solidFill>
                <a:srgbClr val="5B414D"/>
              </a:solidFill>
              <a:latin typeface="FS Me Light" pitchFamily="50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altLang="en-US" sz="2400" dirty="0">
              <a:solidFill>
                <a:srgbClr val="5B414D"/>
              </a:solidFill>
              <a:latin typeface="FS Me Light" pitchFamily="50" charset="0"/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24400"/>
            <a:ext cx="1938337" cy="179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82600" y="144463"/>
            <a:ext cx="7518400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dirty="0" smtClean="0">
                <a:solidFill>
                  <a:srgbClr val="4680B3"/>
                </a:solidFill>
                <a:latin typeface="Arial" charset="0"/>
              </a:rPr>
              <a:t> </a:t>
            </a:r>
            <a:r>
              <a:rPr lang="ar-EG" altLang="en-US" sz="4400" dirty="0" smtClean="0">
                <a:solidFill>
                  <a:srgbClr val="FFFF00"/>
                </a:solidFill>
                <a:latin typeface="Arial" charset="0"/>
              </a:rPr>
              <a:t>تنسيق</a:t>
            </a:r>
            <a:r>
              <a:rPr lang="ar-EG" altLang="en-US" sz="4400" dirty="0" smtClean="0">
                <a:solidFill>
                  <a:srgbClr val="4680B3"/>
                </a:solidFill>
                <a:latin typeface="Arial" charset="0"/>
              </a:rPr>
              <a:t> كتيبات الانشطة</a:t>
            </a:r>
            <a:endParaRPr lang="en-GB" altLang="en-US" sz="4400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487363" y="1354138"/>
            <a:ext cx="7572375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3000" b="1" dirty="0" smtClean="0">
                <a:solidFill>
                  <a:srgbClr val="5B414D"/>
                </a:solidFill>
                <a:latin typeface="Arial" charset="0"/>
              </a:rPr>
              <a:t>س 9) يمكن تنفيذ محتوى كتيبات الانشطة بالطريقة التالية: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ar-EG" altLang="en-US" sz="3000" b="1" dirty="0" smtClean="0">
              <a:solidFill>
                <a:srgbClr val="5B414D"/>
              </a:solidFill>
              <a:latin typeface="Arial" charset="0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cs"/>
              <a:buAutoNum type="arabic1Minus"/>
            </a:pPr>
            <a:r>
              <a:rPr lang="ar-EG" sz="3000" dirty="0" smtClean="0">
                <a:ea typeface="Calibri"/>
                <a:cs typeface="Arial"/>
              </a:rPr>
              <a:t>5  </a:t>
            </a:r>
            <a:r>
              <a:rPr lang="ar-EG" sz="3000" dirty="0">
                <a:ea typeface="Calibri"/>
                <a:cs typeface="Arial"/>
              </a:rPr>
              <a:t>جلسات تتضمن تنفيذ المشروع الميداني</a:t>
            </a:r>
            <a:endParaRPr lang="en-US" sz="3000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cs"/>
              <a:buAutoNum type="arabic1Minus"/>
            </a:pPr>
            <a:r>
              <a:rPr lang="ar-EG" sz="3000" dirty="0" smtClean="0">
                <a:ea typeface="Calibri"/>
                <a:cs typeface="Arial"/>
              </a:rPr>
              <a:t> فى معسكر على مدار بضعة أيام</a:t>
            </a:r>
            <a:endParaRPr lang="en-US" sz="3000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cs"/>
              <a:buAutoNum type="arabic1Minus"/>
            </a:pPr>
            <a:r>
              <a:rPr lang="ar-EG" sz="3000" dirty="0" smtClean="0">
                <a:ea typeface="Calibri"/>
                <a:cs typeface="Arial"/>
              </a:rPr>
              <a:t> الإجابتان السابقتان </a:t>
            </a:r>
            <a:endParaRPr lang="en-GB" altLang="en-US" sz="3000" dirty="0">
              <a:solidFill>
                <a:srgbClr val="5B414D"/>
              </a:solidFill>
              <a:latin typeface="Arial" charset="0"/>
            </a:endParaRP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886200"/>
            <a:ext cx="1806575" cy="1858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431800" y="287338"/>
            <a:ext cx="7493000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dirty="0" smtClean="0">
                <a:solidFill>
                  <a:srgbClr val="4680B3"/>
                </a:solidFill>
                <a:latin typeface="Arial" charset="0"/>
              </a:rPr>
              <a:t>دعم القائدات </a:t>
            </a:r>
            <a:endParaRPr lang="en-GB" altLang="en-US" sz="4400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82600" y="1689100"/>
            <a:ext cx="7572375" cy="4430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110000"/>
              </a:lnSpc>
              <a:spcBef>
                <a:spcPts val="625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500" b="1" dirty="0" smtClean="0">
                <a:solidFill>
                  <a:srgbClr val="5B414D"/>
                </a:solidFill>
                <a:latin typeface="Arial" charset="0"/>
              </a:rPr>
              <a:t>س 10) عندما تحصل قائدة على كتيبات الأنشطة ما هى المصادر الأخرى المتاحه لها لتساند تنفيذها لأنشطة "حرة لأكون أنا"؟ 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GB" altLang="en-US" sz="2500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500" b="1" dirty="0" smtClean="0">
                <a:solidFill>
                  <a:srgbClr val="5B414D"/>
                </a:solidFill>
                <a:latin typeface="Arial" charset="0"/>
              </a:rPr>
              <a:t>دليل الأنشطة للقائدات و المتطوعات ، </a:t>
            </a:r>
            <a:r>
              <a:rPr lang="ar-EG" altLang="en-US" sz="2500" dirty="0" smtClean="0">
                <a:solidFill>
                  <a:srgbClr val="5B414D"/>
                </a:solidFill>
                <a:latin typeface="Arial" charset="0"/>
              </a:rPr>
              <a:t>والذى يتضمن ما يلي: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FS Me Light" pitchFamily="50" charset="0"/>
              <a:buChar char="-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500" dirty="0" smtClean="0">
                <a:solidFill>
                  <a:srgbClr val="5B414D"/>
                </a:solidFill>
                <a:latin typeface="Arial" charset="0"/>
              </a:rPr>
              <a:t> تعريف بكتيبات الأنشطة الخاصة ببرنامج "حرة لأكون انا"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FS Me Light" pitchFamily="50" charset="0"/>
              <a:buChar char="-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500" dirty="0" smtClean="0">
                <a:solidFill>
                  <a:srgbClr val="5B414D"/>
                </a:solidFill>
                <a:latin typeface="Arial" charset="0"/>
              </a:rPr>
              <a:t> أسئلة شائعة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FS Me Light" pitchFamily="50" charset="0"/>
              <a:buChar char="-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500" dirty="0" smtClean="0">
                <a:solidFill>
                  <a:srgbClr val="5B414D"/>
                </a:solidFill>
                <a:latin typeface="Arial" charset="0"/>
              </a:rPr>
              <a:t> دليل المصطلحات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FS Me Light" pitchFamily="50" charset="0"/>
              <a:buChar char="-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500" dirty="0" smtClean="0">
                <a:solidFill>
                  <a:srgbClr val="5B414D"/>
                </a:solidFill>
                <a:latin typeface="Arial" charset="0"/>
              </a:rPr>
              <a:t> خطط بديلة للجلسات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FS Me Light" pitchFamily="50" charset="0"/>
              <a:buChar char="-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500" dirty="0" smtClean="0">
                <a:solidFill>
                  <a:srgbClr val="5B414D"/>
                </a:solidFill>
                <a:latin typeface="Arial" charset="0"/>
              </a:rPr>
              <a:t>خطاب للأباء</a:t>
            </a: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343400"/>
            <a:ext cx="2022475" cy="1801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508000" y="2589213"/>
            <a:ext cx="8520113" cy="1931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8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6000" dirty="0" smtClean="0">
                <a:solidFill>
                  <a:srgbClr val="4680B3"/>
                </a:solidFill>
                <a:latin typeface="Arial" charset="0"/>
              </a:rPr>
              <a:t>شكراً لكم!</a:t>
            </a:r>
            <a:endParaRPr lang="en-GB" altLang="en-US" sz="6000" dirty="0">
              <a:solidFill>
                <a:srgbClr val="4680B3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2030413" y="1728788"/>
            <a:ext cx="6681787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فهم كتيبات أنشطة برنامج ”حرة لأكون أنا“</a:t>
            </a:r>
            <a:endParaRPr lang="el-GR" altLang="en-US" sz="32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استكشاف كيف يمكن دعم الفتيات ليصلن للثقة الجسدية و تقدير الذات. </a:t>
            </a:r>
            <a:endParaRPr lang="en-GB" altLang="en-US" sz="32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فهم المبادئ الأساسية و اللغة المستخدمة فى كتيبات الانشطة.</a:t>
            </a:r>
            <a:endParaRPr lang="el-GR" altLang="en-US" sz="32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فهم رحلة التعلم الخاصة ببرنامج ”حرة لأكون أنا“</a:t>
            </a:r>
            <a:endParaRPr lang="en-GB" altLang="en-US" sz="3200" dirty="0" smtClean="0">
              <a:solidFill>
                <a:srgbClr val="5B414D"/>
              </a:solidFill>
              <a:latin typeface="Arial" charset="0"/>
            </a:endParaRPr>
          </a:p>
          <a:p>
            <a:pPr marL="342900" algn="r" rtl="1">
              <a:lnSpc>
                <a:spcPct val="110000"/>
              </a:lnSpc>
              <a:spcBef>
                <a:spcPts val="425"/>
              </a:spcBef>
              <a:buClrTx/>
              <a:buSzPct val="110000"/>
              <a:buFontTx/>
              <a:buNone/>
              <a:defRPr/>
            </a:pPr>
            <a:endParaRPr lang="en-GB" altLang="en-US" sz="3200" dirty="0" smtClean="0">
              <a:solidFill>
                <a:srgbClr val="5B414D"/>
              </a:solidFill>
              <a:latin typeface="FS Me Light" pitchFamily="48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82600" y="242888"/>
            <a:ext cx="7366000" cy="1123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000" b="1" dirty="0" smtClean="0">
                <a:solidFill>
                  <a:srgbClr val="4680B3"/>
                </a:solidFill>
                <a:latin typeface="Arial" charset="0"/>
              </a:rPr>
              <a:t>أهداف المسابقة</a:t>
            </a:r>
            <a:endParaRPr lang="de-DE" altLang="en-US" sz="4000" b="1" dirty="0">
              <a:solidFill>
                <a:srgbClr val="4680B3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50800" y="242888"/>
            <a:ext cx="7721600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3800" b="1" dirty="0" smtClean="0">
                <a:solidFill>
                  <a:srgbClr val="4680B3"/>
                </a:solidFill>
                <a:latin typeface="Arial" charset="0"/>
              </a:rPr>
              <a:t>الثقة الجسدية تغير العالم!</a:t>
            </a:r>
            <a:endParaRPr lang="en-GB" altLang="en-US" sz="3800" b="1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152525" y="1547813"/>
            <a:ext cx="6875463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3600" dirty="0" smtClean="0">
                <a:solidFill>
                  <a:srgbClr val="5B414D"/>
                </a:solidFill>
                <a:latin typeface="Arial" charset="0"/>
              </a:rPr>
              <a:t>س 1) عبري بالرسم عن تصورك لعالم يشعر فيه الجميع بالسعادة و الثقة لما يبدو عليه مظهرهم الخارجي !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92613"/>
            <a:ext cx="3763963" cy="2465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431800" y="287338"/>
            <a:ext cx="7493000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تغيير حقيقي </a:t>
            </a:r>
            <a:endParaRPr lang="en-GB" altLang="en-US" sz="4400" b="1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487363" y="1419225"/>
            <a:ext cx="7572375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800" b="1" dirty="0" smtClean="0">
                <a:solidFill>
                  <a:srgbClr val="5B414D"/>
                </a:solidFill>
                <a:latin typeface="Arial" charset="0"/>
              </a:rPr>
              <a:t>س 2) ضعى الأرقام المناسبة أمام الإحصاءات التالية:</a:t>
            </a:r>
            <a:endParaRPr lang="en-GB" altLang="en-US" sz="2800" dirty="0" smtClean="0">
              <a:solidFill>
                <a:srgbClr val="000000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بعد ثلاث سنوات من المشاركة فى أنشطة مشروع دوف للثقة الجسدية </a:t>
            </a:r>
            <a:endParaRPr lang="en-GB" altLang="en-US" sz="2800" dirty="0" smtClean="0">
              <a:solidFill>
                <a:srgbClr val="000000"/>
              </a:solidFill>
              <a:latin typeface="Arial" charset="0"/>
            </a:endParaRPr>
          </a:p>
          <a:p>
            <a:pPr algn="r" rtl="1">
              <a:lnSpc>
                <a:spcPct val="15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pitchFamily="2" charset="2"/>
              <a:buChar char="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altLang="en-US" sz="2800" dirty="0" smtClean="0">
                <a:solidFill>
                  <a:srgbClr val="5B414D"/>
                </a:solidFill>
                <a:latin typeface="Arial" charset="0"/>
              </a:rPr>
              <a:t>          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شعرن 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بزيادة ملحوظة فى الثقة الجسدية</a:t>
            </a:r>
          </a:p>
          <a:p>
            <a:pPr algn="r" rtl="1">
              <a:lnSpc>
                <a:spcPct val="15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pitchFamily="2" charset="2"/>
              <a:buChar char="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altLang="en-US" sz="2800" dirty="0" smtClean="0">
                <a:solidFill>
                  <a:srgbClr val="5B414D"/>
                </a:solidFill>
                <a:latin typeface="Arial" charset="0"/>
              </a:rPr>
              <a:t>          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تمتعن 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بعلاقة افضل مع أقرانهن</a:t>
            </a:r>
          </a:p>
          <a:p>
            <a:pPr algn="r" rtl="1">
              <a:lnSpc>
                <a:spcPct val="150000"/>
              </a:lnSpc>
              <a:spcBef>
                <a:spcPts val="425"/>
              </a:spcBef>
              <a:buClr>
                <a:srgbClr val="5B414D"/>
              </a:buClr>
              <a:buSzPct val="110000"/>
              <a:buFont typeface="Wingdings" pitchFamily="2" charset="2"/>
              <a:buChar char=""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en-US" altLang="en-US" sz="2800" dirty="0" smtClean="0">
                <a:solidFill>
                  <a:srgbClr val="5B414D"/>
                </a:solidFill>
                <a:latin typeface="Arial" charset="0"/>
              </a:rPr>
              <a:t>         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أصبحن 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اكثر ثقة و فعالية فى المدرسة</a:t>
            </a:r>
          </a:p>
          <a:p>
            <a:pPr algn="r" rtl="1">
              <a:lnSpc>
                <a:spcPct val="110000"/>
              </a:lnSpc>
              <a:spcBef>
                <a:spcPts val="425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GB" alt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 flipH="1">
            <a:off x="1447800" y="4768014"/>
            <a:ext cx="5638800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r" rtl="1">
              <a:lnSpc>
                <a:spcPct val="15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en-US" sz="2400" dirty="0">
              <a:solidFill>
                <a:srgbClr val="5B414D"/>
              </a:solidFill>
              <a:latin typeface="FS Me Light" pitchFamily="50" charset="0"/>
            </a:endParaRPr>
          </a:p>
          <a:p>
            <a:pPr algn="r" rtl="1">
              <a:lnSpc>
                <a:spcPct val="15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en-US" sz="2400" dirty="0">
              <a:solidFill>
                <a:srgbClr val="5B414D"/>
              </a:solidFill>
              <a:latin typeface="FS Me Light" pitchFamily="50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934200" y="2362200"/>
            <a:ext cx="966788" cy="267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5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en-US" sz="2400" dirty="0">
              <a:solidFill>
                <a:srgbClr val="5B414D"/>
              </a:solidFill>
              <a:latin typeface="FS Me Light" pitchFamily="50" charset="0"/>
            </a:endParaRPr>
          </a:p>
          <a:p>
            <a:pPr>
              <a:lnSpc>
                <a:spcPct val="15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>
                <a:solidFill>
                  <a:srgbClr val="5B414D"/>
                </a:solidFill>
                <a:latin typeface="FS Me Light" pitchFamily="50" charset="0"/>
              </a:rPr>
              <a:t>60%</a:t>
            </a:r>
          </a:p>
          <a:p>
            <a:pPr>
              <a:lnSpc>
                <a:spcPct val="15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en-US" sz="700" dirty="0">
              <a:solidFill>
                <a:srgbClr val="5B414D"/>
              </a:solidFill>
              <a:latin typeface="FS Me Light" pitchFamily="50" charset="0"/>
            </a:endParaRPr>
          </a:p>
          <a:p>
            <a:pPr>
              <a:lnSpc>
                <a:spcPct val="15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>
                <a:solidFill>
                  <a:srgbClr val="5B414D"/>
                </a:solidFill>
                <a:latin typeface="FS Me Light" pitchFamily="50" charset="0"/>
              </a:rPr>
              <a:t>71%</a:t>
            </a:r>
          </a:p>
          <a:p>
            <a:pPr>
              <a:lnSpc>
                <a:spcPct val="15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altLang="en-US" sz="900" dirty="0">
              <a:solidFill>
                <a:srgbClr val="5B414D"/>
              </a:solidFill>
              <a:latin typeface="FS Me Light" pitchFamily="50" charset="0"/>
            </a:endParaRPr>
          </a:p>
          <a:p>
            <a:pPr>
              <a:lnSpc>
                <a:spcPct val="15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>
                <a:solidFill>
                  <a:srgbClr val="5B414D"/>
                </a:solidFill>
                <a:latin typeface="FS Me Light" pitchFamily="50" charset="0"/>
              </a:rPr>
              <a:t>78%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503238" y="287338"/>
            <a:ext cx="7497762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dirty="0" smtClean="0">
                <a:solidFill>
                  <a:srgbClr val="4680B3"/>
                </a:solidFill>
                <a:latin typeface="Arial" charset="0"/>
              </a:rPr>
              <a:t>الرسائل الأساسية لكتيبات الأنشطة</a:t>
            </a:r>
            <a:endParaRPr lang="en-GB" altLang="en-US" sz="4400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487363" y="1354138"/>
            <a:ext cx="7572375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2400" dirty="0" smtClean="0">
                <a:solidFill>
                  <a:srgbClr val="5B414D"/>
                </a:solidFill>
                <a:latin typeface="Arial" charset="0"/>
              </a:rPr>
              <a:t>س 3) فى الجدول التالى، قومى بتوصيل كل جملة من الرسائل الأساسية للبرنامج بما يلائمها : </a:t>
            </a:r>
          </a:p>
        </p:txBody>
      </p:sp>
      <p:graphicFrame>
        <p:nvGraphicFramePr>
          <p:cNvPr id="15363" name="Group 3"/>
          <p:cNvGraphicFramePr>
            <a:graphicFrameLocks noGrp="1"/>
          </p:cNvGraphicFramePr>
          <p:nvPr/>
        </p:nvGraphicFramePr>
        <p:xfrm>
          <a:off x="715963" y="2651125"/>
          <a:ext cx="7773987" cy="3228977"/>
        </p:xfrm>
        <a:graphic>
          <a:graphicData uri="http://schemas.openxmlformats.org/drawingml/2006/table">
            <a:tbl>
              <a:tblPr/>
              <a:tblGrid>
                <a:gridCol w="3887787"/>
                <a:gridCol w="3886200"/>
              </a:tblGrid>
              <a:tr h="63182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ctr" defTabSz="449263" rtl="1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ar-EG" alt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PGothic" pitchFamily="32" charset="-128"/>
                        </a:rPr>
                        <a:t>كتيب الأنشطة من 11- 14</a:t>
                      </a:r>
                      <a:endParaRPr kumimoji="0" lang="en-GB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S Me Light" pitchFamily="48" charset="0"/>
                        <a:ea typeface="MS PGothic" pitchFamily="32" charset="-128"/>
                      </a:endParaRPr>
                    </a:p>
                  </a:txBody>
                  <a:tcPr marL="90000" marR="90000" marT="68834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ctr" defTabSz="449263" rtl="1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ar-EG" alt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PGothic" pitchFamily="32" charset="-128"/>
                        </a:rPr>
                        <a:t>كتيب الأنشطة من 7- 10</a:t>
                      </a:r>
                      <a:endParaRPr kumimoji="0" lang="en-GB" alt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MS PGothic" pitchFamily="32" charset="-128"/>
                      </a:endParaRPr>
                    </a:p>
                  </a:txBody>
                  <a:tcPr marL="90000" marR="90000" marT="68834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64928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r" defTabSz="449263" rtl="1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GB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S PGothic" pitchFamily="32" charset="-128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r" defTabSz="449263" rtl="1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GB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S PGothic" pitchFamily="32" charset="-128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4928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r" defTabSz="449263" rtl="1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GB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S PGothic" pitchFamily="32" charset="-128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r" defTabSz="449263" rtl="1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GB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S PGothic" pitchFamily="32" charset="-128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4928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r" defTabSz="449263" rtl="1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GB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S PGothic" pitchFamily="32" charset="-128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r" defTabSz="449263" rtl="1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GB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S PGothic" pitchFamily="32" charset="-128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4928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r" defTabSz="449263" rtl="1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GB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S PGothic" pitchFamily="32" charset="-128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2" charset="0"/>
                          <a:ea typeface="MS PGothic" pitchFamily="32" charset="-128"/>
                        </a:defRPr>
                      </a:lvl9pPr>
                    </a:lstStyle>
                    <a:p>
                      <a:pPr marL="0" marR="0" lvl="0" indent="0" algn="r" defTabSz="449263" rtl="1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GB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S PGothic" pitchFamily="32" charset="-128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482600" y="287338"/>
            <a:ext cx="7518400" cy="1258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dirty="0" smtClean="0">
                <a:solidFill>
                  <a:srgbClr val="4680B3"/>
                </a:solidFill>
                <a:latin typeface="Arial" charset="0"/>
              </a:rPr>
              <a:t>من 7- 10 سنوات: ماذا ستتعلم الفتيات؟</a:t>
            </a:r>
            <a:endParaRPr lang="en-GB" altLang="en-US" sz="4400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87363" y="1260475"/>
            <a:ext cx="75723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defRPr/>
            </a:pPr>
            <a:endParaRPr lang="ar-EG" altLang="en-US" sz="26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2600" dirty="0" smtClean="0">
                <a:solidFill>
                  <a:srgbClr val="5B414D"/>
                </a:solidFill>
                <a:latin typeface="Arial" charset="0"/>
              </a:rPr>
              <a:t>يعطينا المجتمع مفهوم ضيق للجمال، في حين أنه فى الواقع </a:t>
            </a:r>
            <a:r>
              <a:rPr lang="ar-EG" altLang="en-US" sz="2600" b="1" dirty="0" smtClean="0">
                <a:solidFill>
                  <a:srgbClr val="5B414D"/>
                </a:solidFill>
                <a:latin typeface="Arial" charset="0"/>
              </a:rPr>
              <a:t>لا توجد طريقة واحدة فقط لتكونين جميلة.</a:t>
            </a:r>
            <a:r>
              <a:rPr lang="ar-EG" altLang="en-US" sz="2600" dirty="0" smtClean="0">
                <a:solidFill>
                  <a:srgbClr val="5B414D"/>
                </a:solidFill>
                <a:latin typeface="Arial" charset="0"/>
              </a:rPr>
              <a:t> 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2600" dirty="0" smtClean="0">
                <a:solidFill>
                  <a:srgbClr val="5B414D"/>
                </a:solidFill>
                <a:latin typeface="Arial" charset="0"/>
              </a:rPr>
              <a:t>هناك </a:t>
            </a:r>
            <a:r>
              <a:rPr lang="ar-EG" altLang="en-US" sz="2600" b="1" dirty="0" smtClean="0">
                <a:solidFill>
                  <a:srgbClr val="5B414D"/>
                </a:solidFill>
                <a:latin typeface="Arial" charset="0"/>
              </a:rPr>
              <a:t>تنوع </a:t>
            </a:r>
            <a:r>
              <a:rPr lang="ar-EG" altLang="en-US" sz="2600" dirty="0" smtClean="0">
                <a:solidFill>
                  <a:srgbClr val="5B414D"/>
                </a:solidFill>
                <a:latin typeface="Arial" charset="0"/>
              </a:rPr>
              <a:t>هائل فى مقاييس الجمال حول العالم.</a:t>
            </a:r>
          </a:p>
          <a:p>
            <a:pPr marL="342900"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defRPr/>
            </a:pPr>
            <a:endParaRPr lang="en-GB" altLang="en-US" sz="26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2600" b="1" dirty="0" smtClean="0">
                <a:solidFill>
                  <a:srgbClr val="5B414D"/>
                </a:solidFill>
                <a:latin typeface="Arial" charset="0"/>
              </a:rPr>
              <a:t>التركيز على ما نحبه </a:t>
            </a:r>
            <a:r>
              <a:rPr lang="ar-EG" altLang="en-US" sz="2600" dirty="0" smtClean="0">
                <a:solidFill>
                  <a:srgbClr val="5B414D"/>
                </a:solidFill>
                <a:latin typeface="Arial" charset="0"/>
              </a:rPr>
              <a:t>فى انفسنا و فى اجسادنا يساعدنا على تعزيز الثقة الجسدية لأنفسنا و لمن حولنا.</a:t>
            </a:r>
          </a:p>
          <a:p>
            <a:pPr marL="342900"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defRPr/>
            </a:pPr>
            <a:endParaRPr lang="en-GB" altLang="en-US" sz="26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2600" b="1" dirty="0" smtClean="0">
                <a:solidFill>
                  <a:srgbClr val="5B414D"/>
                </a:solidFill>
                <a:latin typeface="Arial" charset="0"/>
              </a:rPr>
              <a:t>ما بداخلك </a:t>
            </a:r>
            <a:r>
              <a:rPr lang="ar-EG" altLang="en-US" sz="2600" dirty="0" smtClean="0">
                <a:solidFill>
                  <a:srgbClr val="5B414D"/>
                </a:solidFill>
                <a:latin typeface="Arial" charset="0"/>
              </a:rPr>
              <a:t>أهم بكثير مما يبدو من الخارج.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FS Me Light" pitchFamily="48" charset="0"/>
              <a:buNone/>
              <a:defRPr/>
            </a:pPr>
            <a:endParaRPr lang="en-GB" altLang="en-US" sz="2600" dirty="0" smtClean="0">
              <a:solidFill>
                <a:srgbClr val="5B414D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503238" y="287338"/>
            <a:ext cx="7573962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dirty="0" smtClean="0">
                <a:solidFill>
                  <a:srgbClr val="4680B3"/>
                </a:solidFill>
                <a:latin typeface="Arial" charset="0"/>
              </a:rPr>
              <a:t>من 11- 14 سنة: ماذا ستتعلم الفتيات؟</a:t>
            </a:r>
            <a:endParaRPr lang="en-GB" altLang="en-US" sz="4400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87363" y="1260475"/>
            <a:ext cx="75723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تعريف المجتمع للجمال محدود جداً و يستحيل الوصول إليه – هذ ما يعرف  </a:t>
            </a:r>
            <a:r>
              <a:rPr lang="ar-EG" altLang="en-US" sz="2800" b="1" dirty="0" smtClean="0">
                <a:solidFill>
                  <a:srgbClr val="5B414D"/>
                </a:solidFill>
                <a:latin typeface="Arial" charset="0"/>
              </a:rPr>
              <a:t>بأسطورة الشكل المثالى</a:t>
            </a:r>
          </a:p>
          <a:p>
            <a:pPr marL="342900"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defRPr/>
            </a:pPr>
            <a:endParaRPr lang="en-GB" altLang="en-US" sz="28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هناك العديد من الأثار </a:t>
            </a:r>
            <a:r>
              <a:rPr lang="ar-EG" altLang="en-US" sz="2800" b="1" dirty="0" smtClean="0">
                <a:solidFill>
                  <a:srgbClr val="5B414D"/>
                </a:solidFill>
                <a:latin typeface="Arial" charset="0"/>
              </a:rPr>
              <a:t>السلبية 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المترتبة على محاولة الوصول لأسطورة الشكل المثالي.</a:t>
            </a:r>
          </a:p>
          <a:p>
            <a:pPr marL="342900"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defRPr/>
            </a:pPr>
            <a:endParaRPr lang="en-GB" altLang="en-US" sz="2800" b="1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Wingdings" charset="2"/>
              <a:buChar char=""/>
              <a:defRPr/>
            </a:pPr>
            <a:r>
              <a:rPr lang="ar-EG" altLang="en-US" sz="2800" b="1" dirty="0" smtClean="0">
                <a:solidFill>
                  <a:srgbClr val="5B414D"/>
                </a:solidFill>
                <a:latin typeface="Arial" charset="0"/>
              </a:rPr>
              <a:t>التركيز على ما نحبه 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فى انفسنا و فى اجسادنا يساعدنا على تعزيز الثقة الجسدية لأنفسنا و لمن حولنا.</a:t>
            </a: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FS Me Light" pitchFamily="48" charset="0"/>
              <a:buNone/>
              <a:defRPr/>
            </a:pPr>
            <a:endParaRPr lang="en-GB" altLang="en-US" sz="2800" dirty="0" smtClean="0">
              <a:solidFill>
                <a:srgbClr val="5B414D"/>
              </a:solidFill>
              <a:latin typeface="FS Me Light" pitchFamily="4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503238" y="242888"/>
            <a:ext cx="7192962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dirty="0" smtClean="0">
                <a:solidFill>
                  <a:srgbClr val="4680B3"/>
                </a:solidFill>
                <a:latin typeface="Arial" charset="0"/>
              </a:rPr>
              <a:t>رحلة التعلم</a:t>
            </a:r>
            <a:endParaRPr lang="en-GB" altLang="en-US" sz="4400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87363" y="1354138"/>
            <a:ext cx="79248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lnSpc>
                <a:spcPct val="110000"/>
              </a:lnSpc>
              <a:spcBef>
                <a:spcPts val="65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يصحب برنامج "حرة لأكون أنا" الفتيات فى رحلة. حيث تتاح لهن الفرصة للتحدث بحرية في مواجهة أسطورة الشكل المثالي مما يؤدى لزيادة ثقتهن الجسدية من خلال أربع خطوات بسيطة. </a:t>
            </a:r>
          </a:p>
          <a:p>
            <a:pPr algn="r" rtl="1">
              <a:lnSpc>
                <a:spcPct val="110000"/>
              </a:lnSpc>
              <a:spcBef>
                <a:spcPts val="65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en-GB" altLang="en-US" sz="3200" dirty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650"/>
              </a:spcBef>
              <a:buClrTx/>
              <a:buSzPct val="110000"/>
              <a:buFontTx/>
              <a:buNone/>
              <a:tabLst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ar-EG" altLang="en-US" sz="3200" b="1" dirty="0" smtClean="0">
                <a:solidFill>
                  <a:srgbClr val="5B414D"/>
                </a:solidFill>
                <a:latin typeface="Arial" charset="0"/>
              </a:rPr>
              <a:t>س 4) قومى بتوصيل كل واحدة من الخطوات بالتعريف المناسب لها بالترتيب</a:t>
            </a:r>
            <a:endParaRPr lang="en-GB" altLang="en-US" sz="3200" b="1" dirty="0">
              <a:solidFill>
                <a:srgbClr val="5B414D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122238" y="242888"/>
            <a:ext cx="7802562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 rtl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س4) رحلة التعلم</a:t>
            </a:r>
            <a:endParaRPr lang="en-GB" altLang="en-US" sz="4400" b="1" dirty="0">
              <a:solidFill>
                <a:srgbClr val="4680B3"/>
              </a:solidFill>
              <a:latin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1371599"/>
          <a:ext cx="8458201" cy="5181600"/>
        </p:xfrm>
        <a:graphic>
          <a:graphicData uri="http://schemas.openxmlformats.org/drawingml/2006/table">
            <a:tbl>
              <a:tblPr rtl="1"/>
              <a:tblGrid>
                <a:gridCol w="164066"/>
                <a:gridCol w="1612337"/>
                <a:gridCol w="6681798"/>
              </a:tblGrid>
              <a:tr h="465182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b="1" dirty="0">
                          <a:latin typeface="Calibri"/>
                          <a:ea typeface="Calibri"/>
                          <a:cs typeface="Arial"/>
                        </a:rPr>
                        <a:t>الخطوة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b="1">
                          <a:latin typeface="Calibri"/>
                          <a:ea typeface="Calibri"/>
                          <a:cs typeface="Arial"/>
                        </a:rPr>
                        <a:t>التعريف</a:t>
                      </a:r>
                      <a:endParaRPr lang="en-US" sz="1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08615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1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b="0" dirty="0">
                          <a:latin typeface="Calibri"/>
                          <a:ea typeface="Calibri"/>
                          <a:cs typeface="Arial"/>
                        </a:rPr>
                        <a:t>التعرف على أسطورة الشكل المثالي</a:t>
                      </a:r>
                      <a:endParaRPr lang="en-US" sz="19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900" dirty="0">
                        <a:latin typeface="Arial"/>
                        <a:ea typeface="Calibri"/>
                        <a:cs typeface="Arial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dirty="0">
                          <a:latin typeface="Calibri"/>
                          <a:ea typeface="Calibri"/>
                          <a:cs typeface="Arial"/>
                        </a:rPr>
                        <a:t>التعرف على أسطورة الشكل المثالي، و التفكير فيما يحدث فى مجتمعهن واستنباط كيف ينعكس كل ذلك علي حياتهن.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20371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b="0" dirty="0">
                          <a:latin typeface="Calibri"/>
                          <a:ea typeface="Calibri"/>
                          <a:cs typeface="Arial"/>
                        </a:rPr>
                        <a:t>تعريف مساوئ (سلبيات) أسطورة الشكل المثالي</a:t>
                      </a:r>
                      <a:endParaRPr lang="en-US" sz="19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900" dirty="0">
                        <a:latin typeface="Arial"/>
                        <a:ea typeface="Calibri"/>
                        <a:cs typeface="Arial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dirty="0">
                          <a:latin typeface="Calibri"/>
                          <a:ea typeface="Calibri"/>
                          <a:cs typeface="Arial"/>
                        </a:rPr>
                        <a:t>إدراك استحالة الوصول لأسطورة الشكل المثالي وماهى السلبيات المترتبة على تلك المحاولة، و تشجيعهن على مواجهتها.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22282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>
                          <a:latin typeface="Calibri"/>
                          <a:ea typeface="Calibri"/>
                          <a:cs typeface="Arial"/>
                        </a:rPr>
                        <a:t>"3</a:t>
                      </a:r>
                      <a:endParaRPr lang="en-US" sz="1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b="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b="0" dirty="0">
                          <a:latin typeface="Calibri"/>
                          <a:ea typeface="Calibri"/>
                          <a:cs typeface="Arial"/>
                        </a:rPr>
                        <a:t>تحدى أسطورة الشكل المثالي</a:t>
                      </a:r>
                      <a:endParaRPr lang="en-US" sz="19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dirty="0">
                          <a:latin typeface="Calibri"/>
                          <a:ea typeface="Calibri"/>
                          <a:cs typeface="Arial"/>
                        </a:rPr>
                        <a:t>إلقاء الضوء على ما تجلب أسطورة الشكل المثالى من قلق وعدم ارتياح وإيجاد البديل لها يتيح للفتيات مواجهتها و التصدى لها.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20371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b="0" dirty="0">
                          <a:latin typeface="Calibri"/>
                          <a:ea typeface="Calibri"/>
                          <a:cs typeface="Arial"/>
                        </a:rPr>
                        <a:t>إلهام الأخرين لمواجهة أسطورة الشكل المثالي</a:t>
                      </a:r>
                      <a:endParaRPr lang="en-US" sz="19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900" dirty="0">
                          <a:latin typeface="Calibri"/>
                          <a:ea typeface="Calibri"/>
                          <a:cs typeface="Arial"/>
                        </a:rPr>
                        <a:t>من خلال تخطيط و تنفيذ المشروعات الميدانية، تواجه المشاركات أسطورة الشكل المثالي و تقمن بتوصيل هذه الرسالة للأخرين.</a:t>
                      </a:r>
                      <a:endParaRPr lang="en-US" sz="1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970" marR="61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S PGothic" pitchFamily="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S PGothic" pitchFamily="3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S PGothic" pitchFamily="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S PGothic" pitchFamily="3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Office Theme">
  <a:themeElements>
    <a:clrScheme name="Office Theme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Office Theme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S PGothic" pitchFamily="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S PGothic" pitchFamily="3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S PGothic" pitchFamily="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S PGothic" pitchFamily="3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931</Words>
  <Application>Microsoft Office PowerPoint</Application>
  <PresentationFormat>On-screen Show (4:3)</PresentationFormat>
  <Paragraphs>146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2_Office Theme</vt:lpstr>
      <vt:lpstr>3_Office Theme</vt:lpstr>
      <vt:lpstr>4_Office Theme</vt:lpstr>
      <vt:lpstr>5_Office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sony</cp:lastModifiedBy>
  <cp:revision>21</cp:revision>
  <dcterms:created xsi:type="dcterms:W3CDTF">2015-04-28T09:23:07Z</dcterms:created>
  <dcterms:modified xsi:type="dcterms:W3CDTF">2015-04-29T21:10:26Z</dcterms:modified>
</cp:coreProperties>
</file>